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4" r:id="rId2"/>
    <p:sldId id="534" r:id="rId3"/>
    <p:sldId id="533" r:id="rId4"/>
    <p:sldId id="529" r:id="rId5"/>
    <p:sldId id="530" r:id="rId6"/>
    <p:sldId id="531" r:id="rId7"/>
    <p:sldId id="53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31" userDrawn="1">
          <p15:clr>
            <a:srgbClr val="A4A3A4"/>
          </p15:clr>
        </p15:guide>
        <p15:guide id="2" orient="horz" pos="2886" userDrawn="1">
          <p15:clr>
            <a:srgbClr val="A4A3A4"/>
          </p15:clr>
        </p15:guide>
        <p15:guide id="3" orient="horz" pos="1139"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Farrow" initials="MF" lastIdx="10" clrIdx="0">
    <p:extLst>
      <p:ext uri="{19B8F6BF-5375-455C-9EA6-DF929625EA0E}">
        <p15:presenceInfo xmlns:p15="http://schemas.microsoft.com/office/powerpoint/2012/main" userId="395651ff28d4452c" providerId="Windows Live"/>
      </p:ext>
    </p:extLst>
  </p:cmAuthor>
  <p:cmAuthor id="2" name="Medical writer" initials="PK" lastIdx="3" clrIdx="1">
    <p:extLst>
      <p:ext uri="{19B8F6BF-5375-455C-9EA6-DF929625EA0E}">
        <p15:presenceInfo xmlns:p15="http://schemas.microsoft.com/office/powerpoint/2012/main" userId="Medical wri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90B"/>
    <a:srgbClr val="6B667C"/>
    <a:srgbClr val="9BBB59"/>
    <a:srgbClr val="800080"/>
    <a:srgbClr val="A39ACA"/>
    <a:srgbClr val="C6C0DE"/>
    <a:srgbClr val="5B4D94"/>
    <a:srgbClr val="600060"/>
    <a:srgbClr val="FFFFF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110" d="100"/>
          <a:sy n="110" d="100"/>
        </p:scale>
        <p:origin x="492" y="108"/>
      </p:cViewPr>
      <p:guideLst>
        <p:guide orient="horz" pos="2931"/>
        <p:guide orient="horz" pos="2886"/>
        <p:guide orient="horz" pos="1139"/>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dirty="0"/>
              <a:t>≥20% Improvement in Pain (</a:t>
            </a:r>
            <a:r>
              <a:rPr lang="en-GB" sz="1400" dirty="0" err="1"/>
              <a:t>TNFi</a:t>
            </a:r>
            <a:r>
              <a:rPr lang="en-GB" sz="1400" dirty="0"/>
              <a:t>-Naïve)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352391136293149"/>
          <c:y val="0.12465921873402189"/>
          <c:w val="0.83060895165882043"/>
          <c:h val="0.6944746395336947"/>
        </c:manualLayout>
      </c:layout>
      <c:barChart>
        <c:barDir val="col"/>
        <c:grouping val="clustered"/>
        <c:varyColors val="0"/>
        <c:ser>
          <c:idx val="0"/>
          <c:order val="0"/>
          <c:tx>
            <c:strRef>
              <c:f>Sheet1!$B$1</c:f>
              <c:strCache>
                <c:ptCount val="1"/>
                <c:pt idx="0">
                  <c:v>GUS 100 mg Q4W</c:v>
                </c:pt>
              </c:strCache>
            </c:strRef>
          </c:tx>
          <c:spPr>
            <a:solidFill>
              <a:srgbClr val="3333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Sheet1!$B$2:$B$3</c:f>
              <c:numCache>
                <c:formatCode>General</c:formatCode>
                <c:ptCount val="2"/>
                <c:pt idx="0">
                  <c:v>64.400000000000006</c:v>
                </c:pt>
                <c:pt idx="1">
                  <c:v>76.7</c:v>
                </c:pt>
              </c:numCache>
            </c:numRef>
          </c:val>
          <c:extLst>
            <c:ext xmlns:c16="http://schemas.microsoft.com/office/drawing/2014/chart" uri="{C3380CC4-5D6E-409C-BE32-E72D297353CC}">
              <c16:uniqueId val="{00000000-2F82-46A8-B402-19EBD5A39A26}"/>
            </c:ext>
          </c:extLst>
        </c:ser>
        <c:ser>
          <c:idx val="1"/>
          <c:order val="1"/>
          <c:tx>
            <c:strRef>
              <c:f>Sheet1!$C$1</c:f>
              <c:strCache>
                <c:ptCount val="1"/>
                <c:pt idx="0">
                  <c:v>GUS 100 mg Q8W</c:v>
                </c:pt>
              </c:strCache>
            </c:strRef>
          </c:tx>
          <c:spPr>
            <a:solidFill>
              <a:srgbClr val="9999C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Sheet1!$C$2:$C$3</c:f>
              <c:numCache>
                <c:formatCode>General</c:formatCode>
                <c:ptCount val="2"/>
                <c:pt idx="0">
                  <c:v>60.5</c:v>
                </c:pt>
                <c:pt idx="1">
                  <c:v>64</c:v>
                </c:pt>
              </c:numCache>
            </c:numRef>
          </c:val>
          <c:extLst>
            <c:ext xmlns:c16="http://schemas.microsoft.com/office/drawing/2014/chart" uri="{C3380CC4-5D6E-409C-BE32-E72D297353CC}">
              <c16:uniqueId val="{00000001-2F82-46A8-B402-19EBD5A39A26}"/>
            </c:ext>
          </c:extLst>
        </c:ser>
        <c:ser>
          <c:idx val="2"/>
          <c:order val="2"/>
          <c:tx>
            <c:strRef>
              <c:f>Sheet1!$D$1</c:f>
              <c:strCache>
                <c:ptCount val="1"/>
                <c:pt idx="0">
                  <c:v>PBO</c:v>
                </c:pt>
              </c:strCache>
            </c:strRef>
          </c:tx>
          <c:spPr>
            <a:solidFill>
              <a:srgbClr val="A6A6A6"/>
            </a:solidFill>
            <a:ln>
              <a:solidFill>
                <a:srgbClr val="A6A6A6"/>
              </a:solidFill>
            </a:ln>
            <a:effectLst/>
          </c:spPr>
          <c:invertIfNegative val="0"/>
          <c:dPt>
            <c:idx val="1"/>
            <c:invertIfNegative val="0"/>
            <c:bubble3D val="0"/>
            <c:spPr>
              <a:solidFill>
                <a:srgbClr val="CCCCE6"/>
              </a:solidFill>
              <a:ln>
                <a:solidFill>
                  <a:srgbClr val="9999CC"/>
                </a:solidFill>
              </a:ln>
              <a:effectLst/>
            </c:spPr>
            <c:extLst>
              <c:ext xmlns:c16="http://schemas.microsoft.com/office/drawing/2014/chart" uri="{C3380CC4-5D6E-409C-BE32-E72D297353CC}">
                <c16:uniqueId val="{00000003-2F82-46A8-B402-19EBD5A39A2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Sheet1!$D$2:$D$3</c:f>
              <c:numCache>
                <c:formatCode>General</c:formatCode>
                <c:ptCount val="2"/>
                <c:pt idx="0">
                  <c:v>32.200000000000003</c:v>
                </c:pt>
                <c:pt idx="1">
                  <c:v>64.400000000000006</c:v>
                </c:pt>
              </c:numCache>
            </c:numRef>
          </c:val>
          <c:extLst>
            <c:ext xmlns:c16="http://schemas.microsoft.com/office/drawing/2014/chart" uri="{C3380CC4-5D6E-409C-BE32-E72D297353CC}">
              <c16:uniqueId val="{00000004-2F82-46A8-B402-19EBD5A39A26}"/>
            </c:ext>
          </c:extLst>
        </c:ser>
        <c:ser>
          <c:idx val="3"/>
          <c:order val="3"/>
          <c:tx>
            <c:strRef>
              <c:f>Sheet1!$E$1</c:f>
              <c:strCache>
                <c:ptCount val="1"/>
                <c:pt idx="0">
                  <c:v>GUS 100 mg Q4W2</c:v>
                </c:pt>
              </c:strCache>
            </c:strRef>
          </c:tx>
          <c:spPr>
            <a:solidFill>
              <a:schemeClr val="accent6"/>
            </a:solidFill>
            <a:ln>
              <a:solidFill>
                <a:schemeClr val="accent6"/>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Sheet1!$E$2:$E$3</c:f>
              <c:numCache>
                <c:formatCode>General</c:formatCode>
                <c:ptCount val="2"/>
              </c:numCache>
            </c:numRef>
          </c:val>
          <c:extLst>
            <c:ext xmlns:c16="http://schemas.microsoft.com/office/drawing/2014/chart" uri="{C3380CC4-5D6E-409C-BE32-E72D297353CC}">
              <c16:uniqueId val="{00000005-2F82-46A8-B402-19EBD5A39A26}"/>
            </c:ext>
          </c:extLst>
        </c:ser>
        <c:dLbls>
          <c:dLblPos val="outEnd"/>
          <c:showLegendKey val="0"/>
          <c:showVal val="1"/>
          <c:showCatName val="0"/>
          <c:showSerName val="0"/>
          <c:showPercent val="0"/>
          <c:showBubbleSize val="0"/>
        </c:dLbls>
        <c:gapWidth val="219"/>
        <c:overlap val="-27"/>
        <c:axId val="915648703"/>
        <c:axId val="101120432"/>
      </c:barChart>
      <c:catAx>
        <c:axId val="91564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1120432"/>
        <c:crosses val="autoZero"/>
        <c:auto val="1"/>
        <c:lblAlgn val="ctr"/>
        <c:lblOffset val="100"/>
        <c:noMultiLvlLbl val="0"/>
      </c:catAx>
      <c:valAx>
        <c:axId val="1011204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 of Patients</a:t>
                </a:r>
                <a:r>
                  <a:rPr lang="en-GB" baseline="0" dirty="0"/>
                  <a:t> with Response (%)</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15648703"/>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dirty="0"/>
              <a:t>≥20% Improvement in Pain (</a:t>
            </a:r>
            <a:r>
              <a:rPr lang="en-GB" sz="1400" dirty="0" err="1"/>
              <a:t>TNFi</a:t>
            </a:r>
            <a:r>
              <a:rPr lang="en-GB" sz="1400" dirty="0"/>
              <a:t>-Experienced)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352391136293149"/>
          <c:y val="0.12465921873402189"/>
          <c:w val="0.83060895165882043"/>
          <c:h val="0.6944746395336947"/>
        </c:manualLayout>
      </c:layout>
      <c:barChart>
        <c:barDir val="col"/>
        <c:grouping val="clustered"/>
        <c:varyColors val="0"/>
        <c:ser>
          <c:idx val="0"/>
          <c:order val="0"/>
          <c:tx>
            <c:strRef>
              <c:f>Sheet1!$B$1</c:f>
              <c:strCache>
                <c:ptCount val="1"/>
                <c:pt idx="0">
                  <c:v>GUS 100 mg Q4W</c:v>
                </c:pt>
              </c:strCache>
            </c:strRef>
          </c:tx>
          <c:spPr>
            <a:solidFill>
              <a:srgbClr val="3333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Sheet1!$B$2:$B$3</c:f>
              <c:numCache>
                <c:formatCode>General</c:formatCode>
                <c:ptCount val="2"/>
                <c:pt idx="0">
                  <c:v>71.099999999999994</c:v>
                </c:pt>
                <c:pt idx="1">
                  <c:v>73.7</c:v>
                </c:pt>
              </c:numCache>
            </c:numRef>
          </c:val>
          <c:extLst>
            <c:ext xmlns:c16="http://schemas.microsoft.com/office/drawing/2014/chart" uri="{C3380CC4-5D6E-409C-BE32-E72D297353CC}">
              <c16:uniqueId val="{00000000-ADE0-4E0C-B7E8-436E35AF7DB8}"/>
            </c:ext>
          </c:extLst>
        </c:ser>
        <c:ser>
          <c:idx val="1"/>
          <c:order val="1"/>
          <c:tx>
            <c:strRef>
              <c:f>Sheet1!$C$1</c:f>
              <c:strCache>
                <c:ptCount val="1"/>
                <c:pt idx="0">
                  <c:v>GUS 100 mg Q8W</c:v>
                </c:pt>
              </c:strCache>
            </c:strRef>
          </c:tx>
          <c:spPr>
            <a:solidFill>
              <a:srgbClr val="9999C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Sheet1!$C$2:$C$3</c:f>
              <c:numCache>
                <c:formatCode>General</c:formatCode>
                <c:ptCount val="2"/>
                <c:pt idx="0">
                  <c:v>58.5</c:v>
                </c:pt>
                <c:pt idx="1">
                  <c:v>61</c:v>
                </c:pt>
              </c:numCache>
            </c:numRef>
          </c:val>
          <c:extLst>
            <c:ext xmlns:c16="http://schemas.microsoft.com/office/drawing/2014/chart" uri="{C3380CC4-5D6E-409C-BE32-E72D297353CC}">
              <c16:uniqueId val="{00000001-ADE0-4E0C-B7E8-436E35AF7DB8}"/>
            </c:ext>
          </c:extLst>
        </c:ser>
        <c:ser>
          <c:idx val="2"/>
          <c:order val="2"/>
          <c:tx>
            <c:strRef>
              <c:f>Sheet1!$D$1</c:f>
              <c:strCache>
                <c:ptCount val="1"/>
                <c:pt idx="0">
                  <c:v>PBO</c:v>
                </c:pt>
              </c:strCache>
            </c:strRef>
          </c:tx>
          <c:spPr>
            <a:solidFill>
              <a:srgbClr val="A6A6A6"/>
            </a:solidFill>
            <a:ln>
              <a:solidFill>
                <a:srgbClr val="9999CC"/>
              </a:solidFill>
            </a:ln>
            <a:effectLst/>
          </c:spPr>
          <c:invertIfNegative val="0"/>
          <c:dPt>
            <c:idx val="1"/>
            <c:invertIfNegative val="0"/>
            <c:bubble3D val="0"/>
            <c:spPr>
              <a:solidFill>
                <a:srgbClr val="CCCCE6"/>
              </a:solidFill>
              <a:ln>
                <a:solidFill>
                  <a:srgbClr val="9999CC"/>
                </a:solidFill>
              </a:ln>
              <a:effectLst/>
            </c:spPr>
            <c:extLst>
              <c:ext xmlns:c16="http://schemas.microsoft.com/office/drawing/2014/chart" uri="{C3380CC4-5D6E-409C-BE32-E72D297353CC}">
                <c16:uniqueId val="{00000003-ADE0-4E0C-B7E8-436E35AF7DB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Sheet1!$D$2:$D$3</c:f>
              <c:numCache>
                <c:formatCode>General</c:formatCode>
                <c:ptCount val="2"/>
                <c:pt idx="0">
                  <c:v>20.5</c:v>
                </c:pt>
                <c:pt idx="1">
                  <c:v>46.2</c:v>
                </c:pt>
              </c:numCache>
            </c:numRef>
          </c:val>
          <c:extLst>
            <c:ext xmlns:c16="http://schemas.microsoft.com/office/drawing/2014/chart" uri="{C3380CC4-5D6E-409C-BE32-E72D297353CC}">
              <c16:uniqueId val="{00000004-ADE0-4E0C-B7E8-436E35AF7DB8}"/>
            </c:ext>
          </c:extLst>
        </c:ser>
        <c:ser>
          <c:idx val="3"/>
          <c:order val="3"/>
          <c:tx>
            <c:strRef>
              <c:f>Sheet1!$E$1</c:f>
              <c:strCache>
                <c:ptCount val="1"/>
                <c:pt idx="0">
                  <c:v>GUS 100 mg Q4W2</c:v>
                </c:pt>
              </c:strCache>
            </c:strRef>
          </c:tx>
          <c:spPr>
            <a:solidFill>
              <a:srgbClr val="CCCCE6"/>
            </a:solidFill>
            <a:ln>
              <a:solidFill>
                <a:schemeClr val="accent6"/>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Week 24</c:v>
                </c:pt>
                <c:pt idx="1">
                  <c:v>Week 52</c:v>
                </c:pt>
              </c:strCache>
            </c:strRef>
          </c:cat>
          <c:val>
            <c:numRef>
              <c:f>Sheet1!$E$2:$E$3</c:f>
              <c:numCache>
                <c:formatCode>General</c:formatCode>
                <c:ptCount val="2"/>
              </c:numCache>
            </c:numRef>
          </c:val>
          <c:extLst>
            <c:ext xmlns:c16="http://schemas.microsoft.com/office/drawing/2014/chart" uri="{C3380CC4-5D6E-409C-BE32-E72D297353CC}">
              <c16:uniqueId val="{00000005-ADE0-4E0C-B7E8-436E35AF7DB8}"/>
            </c:ext>
          </c:extLst>
        </c:ser>
        <c:dLbls>
          <c:dLblPos val="outEnd"/>
          <c:showLegendKey val="0"/>
          <c:showVal val="1"/>
          <c:showCatName val="0"/>
          <c:showSerName val="0"/>
          <c:showPercent val="0"/>
          <c:showBubbleSize val="0"/>
        </c:dLbls>
        <c:gapWidth val="219"/>
        <c:overlap val="-27"/>
        <c:axId val="915648703"/>
        <c:axId val="101120432"/>
      </c:barChart>
      <c:catAx>
        <c:axId val="91564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1120432"/>
        <c:crosses val="autoZero"/>
        <c:auto val="1"/>
        <c:lblAlgn val="ctr"/>
        <c:lblOffset val="100"/>
        <c:noMultiLvlLbl val="0"/>
      </c:catAx>
      <c:valAx>
        <c:axId val="1011204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15648703"/>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baseline="0" dirty="0">
                <a:effectLst/>
              </a:rPr>
              <a:t>Resolution of Dactylitis to Week 104 in Patients with Dactylitis at Baseline </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'Default Dataset (76)'!$B$1</c:f>
              <c:strCache>
                <c:ptCount val="1"/>
                <c:pt idx="0">
                  <c:v>Placebo (N=124)</c:v>
                </c:pt>
              </c:strCache>
            </c:strRef>
          </c:tx>
          <c:spPr>
            <a:ln w="28575" cap="rnd">
              <a:solidFill>
                <a:schemeClr val="bg1">
                  <a:lumMod val="50000"/>
                </a:schemeClr>
              </a:solidFill>
              <a:round/>
            </a:ln>
            <a:effectLst/>
          </c:spPr>
          <c:marker>
            <c:symbol val="none"/>
          </c:marker>
          <c:cat>
            <c:numRef>
              <c:f>'Default Dataset (76)'!$A$2:$A$10</c:f>
              <c:numCache>
                <c:formatCode>General</c:formatCode>
                <c:ptCount val="9"/>
                <c:pt idx="0">
                  <c:v>0</c:v>
                </c:pt>
                <c:pt idx="1">
                  <c:v>4</c:v>
                </c:pt>
                <c:pt idx="2">
                  <c:v>8</c:v>
                </c:pt>
                <c:pt idx="3">
                  <c:v>12</c:v>
                </c:pt>
                <c:pt idx="4">
                  <c:v>16</c:v>
                </c:pt>
                <c:pt idx="5">
                  <c:v>24</c:v>
                </c:pt>
                <c:pt idx="6">
                  <c:v>52</c:v>
                </c:pt>
                <c:pt idx="7">
                  <c:v>76</c:v>
                </c:pt>
                <c:pt idx="8">
                  <c:v>104</c:v>
                </c:pt>
              </c:numCache>
            </c:numRef>
          </c:cat>
          <c:val>
            <c:numRef>
              <c:f>'Default Dataset (76)'!$B$2:$B$10</c:f>
              <c:numCache>
                <c:formatCode>General</c:formatCode>
                <c:ptCount val="9"/>
                <c:pt idx="0">
                  <c:v>0</c:v>
                </c:pt>
                <c:pt idx="1">
                  <c:v>19.494613174254798</c:v>
                </c:pt>
                <c:pt idx="2">
                  <c:v>28.989258169868702</c:v>
                </c:pt>
                <c:pt idx="3">
                  <c:v>32.523974742326502</c:v>
                </c:pt>
                <c:pt idx="4">
                  <c:v>34.134347656834201</c:v>
                </c:pt>
              </c:numCache>
            </c:numRef>
          </c:val>
          <c:smooth val="0"/>
          <c:extLst>
            <c:ext xmlns:c16="http://schemas.microsoft.com/office/drawing/2014/chart" uri="{C3380CC4-5D6E-409C-BE32-E72D297353CC}">
              <c16:uniqueId val="{00000000-6290-4D6E-ADD0-B08C27992DAD}"/>
            </c:ext>
          </c:extLst>
        </c:ser>
        <c:ser>
          <c:idx val="1"/>
          <c:order val="1"/>
          <c:tx>
            <c:strRef>
              <c:f>'Default Dataset (76)'!$C$1</c:f>
              <c:strCache>
                <c:ptCount val="1"/>
                <c:pt idx="0">
                  <c:v>SEC 150mg NL (N=103)</c:v>
                </c:pt>
              </c:strCache>
            </c:strRef>
          </c:tx>
          <c:spPr>
            <a:ln w="28575" cap="rnd">
              <a:solidFill>
                <a:srgbClr val="333399"/>
              </a:solidFill>
              <a:round/>
            </a:ln>
            <a:effectLst/>
          </c:spPr>
          <c:marker>
            <c:symbol val="none"/>
          </c:marker>
          <c:cat>
            <c:numRef>
              <c:f>'Default Dataset (76)'!$A$2:$A$10</c:f>
              <c:numCache>
                <c:formatCode>General</c:formatCode>
                <c:ptCount val="9"/>
                <c:pt idx="0">
                  <c:v>0</c:v>
                </c:pt>
                <c:pt idx="1">
                  <c:v>4</c:v>
                </c:pt>
                <c:pt idx="2">
                  <c:v>8</c:v>
                </c:pt>
                <c:pt idx="3">
                  <c:v>12</c:v>
                </c:pt>
                <c:pt idx="4">
                  <c:v>16</c:v>
                </c:pt>
                <c:pt idx="5">
                  <c:v>24</c:v>
                </c:pt>
                <c:pt idx="6">
                  <c:v>52</c:v>
                </c:pt>
                <c:pt idx="7">
                  <c:v>76</c:v>
                </c:pt>
                <c:pt idx="8">
                  <c:v>104</c:v>
                </c:pt>
              </c:numCache>
            </c:numRef>
          </c:cat>
          <c:val>
            <c:numRef>
              <c:f>'Default Dataset (76)'!$C$2:$C$10</c:f>
              <c:numCache>
                <c:formatCode>General</c:formatCode>
                <c:ptCount val="9"/>
                <c:pt idx="0">
                  <c:v>0</c:v>
                </c:pt>
                <c:pt idx="1">
                  <c:v>20.0721708425129</c:v>
                </c:pt>
                <c:pt idx="2">
                  <c:v>37.451087919233103</c:v>
                </c:pt>
                <c:pt idx="3">
                  <c:v>44.446695510960801</c:v>
                </c:pt>
                <c:pt idx="4">
                  <c:v>57.980425621285498</c:v>
                </c:pt>
                <c:pt idx="5">
                  <c:v>68.245253579107299</c:v>
                </c:pt>
                <c:pt idx="6">
                  <c:v>82.741791945589696</c:v>
                </c:pt>
                <c:pt idx="7">
                  <c:v>84.158584925373603</c:v>
                </c:pt>
                <c:pt idx="8">
                  <c:v>89.807088313817999</c:v>
                </c:pt>
              </c:numCache>
            </c:numRef>
          </c:val>
          <c:smooth val="0"/>
          <c:extLst>
            <c:ext xmlns:c16="http://schemas.microsoft.com/office/drawing/2014/chart" uri="{C3380CC4-5D6E-409C-BE32-E72D297353CC}">
              <c16:uniqueId val="{00000001-6290-4D6E-ADD0-B08C27992DAD}"/>
            </c:ext>
          </c:extLst>
        </c:ser>
        <c:ser>
          <c:idx val="2"/>
          <c:order val="2"/>
          <c:tx>
            <c:strRef>
              <c:f>'Default Dataset (76)'!$D$1</c:f>
              <c:strCache>
                <c:ptCount val="1"/>
                <c:pt idx="0">
                  <c:v>SEC 150mg LD (N=80)</c:v>
                </c:pt>
              </c:strCache>
            </c:strRef>
          </c:tx>
          <c:spPr>
            <a:ln w="28575" cap="rnd">
              <a:solidFill>
                <a:srgbClr val="9999CC"/>
              </a:solidFill>
              <a:round/>
            </a:ln>
            <a:effectLst/>
          </c:spPr>
          <c:marker>
            <c:symbol val="none"/>
          </c:marker>
          <c:cat>
            <c:numRef>
              <c:f>'Default Dataset (76)'!$A$2:$A$10</c:f>
              <c:numCache>
                <c:formatCode>General</c:formatCode>
                <c:ptCount val="9"/>
                <c:pt idx="0">
                  <c:v>0</c:v>
                </c:pt>
                <c:pt idx="1">
                  <c:v>4</c:v>
                </c:pt>
                <c:pt idx="2">
                  <c:v>8</c:v>
                </c:pt>
                <c:pt idx="3">
                  <c:v>12</c:v>
                </c:pt>
                <c:pt idx="4">
                  <c:v>16</c:v>
                </c:pt>
                <c:pt idx="5">
                  <c:v>24</c:v>
                </c:pt>
                <c:pt idx="6">
                  <c:v>52</c:v>
                </c:pt>
                <c:pt idx="7">
                  <c:v>76</c:v>
                </c:pt>
                <c:pt idx="8">
                  <c:v>104</c:v>
                </c:pt>
              </c:numCache>
            </c:numRef>
          </c:cat>
          <c:val>
            <c:numRef>
              <c:f>'Default Dataset (76)'!$D$2:$D$10</c:f>
              <c:numCache>
                <c:formatCode>General</c:formatCode>
                <c:ptCount val="9"/>
                <c:pt idx="0">
                  <c:v>0</c:v>
                </c:pt>
                <c:pt idx="1">
                  <c:v>27.956761137210499</c:v>
                </c:pt>
                <c:pt idx="2">
                  <c:v>39.182169856050699</c:v>
                </c:pt>
                <c:pt idx="3">
                  <c:v>51.370386831048698</c:v>
                </c:pt>
                <c:pt idx="4">
                  <c:v>58.172414488052603</c:v>
                </c:pt>
                <c:pt idx="5">
                  <c:v>64.782771491880695</c:v>
                </c:pt>
                <c:pt idx="6">
                  <c:v>83.125133251941307</c:v>
                </c:pt>
                <c:pt idx="7">
                  <c:v>84.158584925373603</c:v>
                </c:pt>
                <c:pt idx="8">
                  <c:v>85.769594267063894</c:v>
                </c:pt>
              </c:numCache>
            </c:numRef>
          </c:val>
          <c:smooth val="0"/>
          <c:extLst>
            <c:ext xmlns:c16="http://schemas.microsoft.com/office/drawing/2014/chart" uri="{C3380CC4-5D6E-409C-BE32-E72D297353CC}">
              <c16:uniqueId val="{00000002-6290-4D6E-ADD0-B08C27992DAD}"/>
            </c:ext>
          </c:extLst>
        </c:ser>
        <c:ser>
          <c:idx val="3"/>
          <c:order val="3"/>
          <c:tx>
            <c:strRef>
              <c:f>'Default Dataset (76)'!$E$1</c:f>
              <c:strCache>
                <c:ptCount val="1"/>
                <c:pt idx="0">
                  <c:v>SEC 300mg LD (N=82)</c:v>
                </c:pt>
              </c:strCache>
            </c:strRef>
          </c:tx>
          <c:spPr>
            <a:ln w="28575" cap="rnd">
              <a:solidFill>
                <a:srgbClr val="CCCCE6"/>
              </a:solidFill>
              <a:round/>
            </a:ln>
            <a:effectLst/>
          </c:spPr>
          <c:marker>
            <c:symbol val="none"/>
          </c:marker>
          <c:cat>
            <c:numRef>
              <c:f>'Default Dataset (76)'!$A$2:$A$10</c:f>
              <c:numCache>
                <c:formatCode>General</c:formatCode>
                <c:ptCount val="9"/>
                <c:pt idx="0">
                  <c:v>0</c:v>
                </c:pt>
                <c:pt idx="1">
                  <c:v>4</c:v>
                </c:pt>
                <c:pt idx="2">
                  <c:v>8</c:v>
                </c:pt>
                <c:pt idx="3">
                  <c:v>12</c:v>
                </c:pt>
                <c:pt idx="4">
                  <c:v>16</c:v>
                </c:pt>
                <c:pt idx="5">
                  <c:v>24</c:v>
                </c:pt>
                <c:pt idx="6">
                  <c:v>52</c:v>
                </c:pt>
                <c:pt idx="7">
                  <c:v>76</c:v>
                </c:pt>
                <c:pt idx="8">
                  <c:v>104</c:v>
                </c:pt>
              </c:numCache>
            </c:numRef>
          </c:cat>
          <c:val>
            <c:numRef>
              <c:f>'Default Dataset (76)'!$E$2:$E$10</c:f>
              <c:numCache>
                <c:formatCode>General</c:formatCode>
                <c:ptCount val="9"/>
                <c:pt idx="0">
                  <c:v>0</c:v>
                </c:pt>
                <c:pt idx="1">
                  <c:v>32.379505771864103</c:v>
                </c:pt>
                <c:pt idx="2">
                  <c:v>50.721231104742103</c:v>
                </c:pt>
                <c:pt idx="3">
                  <c:v>59.062670045387797</c:v>
                </c:pt>
                <c:pt idx="4">
                  <c:v>66.634562451008307</c:v>
                </c:pt>
                <c:pt idx="5">
                  <c:v>68.822174820182795</c:v>
                </c:pt>
                <c:pt idx="6">
                  <c:v>81.202380661947899</c:v>
                </c:pt>
                <c:pt idx="7">
                  <c:v>84.736142593631698</c:v>
                </c:pt>
                <c:pt idx="8">
                  <c:v>82.884988061686698</c:v>
                </c:pt>
              </c:numCache>
            </c:numRef>
          </c:val>
          <c:smooth val="0"/>
          <c:extLst>
            <c:ext xmlns:c16="http://schemas.microsoft.com/office/drawing/2014/chart" uri="{C3380CC4-5D6E-409C-BE32-E72D297353CC}">
              <c16:uniqueId val="{00000003-6290-4D6E-ADD0-B08C27992DAD}"/>
            </c:ext>
          </c:extLst>
        </c:ser>
        <c:dLbls>
          <c:showLegendKey val="0"/>
          <c:showVal val="0"/>
          <c:showCatName val="0"/>
          <c:showSerName val="0"/>
          <c:showPercent val="0"/>
          <c:showBubbleSize val="0"/>
        </c:dLbls>
        <c:smooth val="0"/>
        <c:axId val="1932893983"/>
        <c:axId val="1932894463"/>
      </c:lineChart>
      <c:catAx>
        <c:axId val="193289398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Weeks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2894463"/>
        <c:crosses val="autoZero"/>
        <c:auto val="1"/>
        <c:lblAlgn val="ctr"/>
        <c:lblOffset val="100"/>
        <c:noMultiLvlLbl val="0"/>
      </c:catAx>
      <c:valAx>
        <c:axId val="19328944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Responders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28939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r>
              <a:rPr lang="en-GB" sz="1400" b="1" dirty="0">
                <a:solidFill>
                  <a:schemeClr val="tx2"/>
                </a:solidFill>
                <a:latin typeface="+mj-lt"/>
              </a:rPr>
              <a:t>ACR20</a:t>
            </a:r>
            <a:r>
              <a:rPr lang="en-GB" sz="1400" b="1" baseline="0" dirty="0">
                <a:solidFill>
                  <a:schemeClr val="tx2"/>
                </a:solidFill>
                <a:latin typeface="+mj-lt"/>
              </a:rPr>
              <a:t> Response</a:t>
            </a:r>
            <a:endParaRPr lang="en-GB" sz="1400" b="1" dirty="0">
              <a:solidFill>
                <a:schemeClr val="tx2"/>
              </a:solidFill>
              <a:latin typeface="+mj-l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0.15204276317567386"/>
          <c:y val="0.16791534941463485"/>
          <c:w val="0.76422731906648722"/>
          <c:h val="0.55779635253794124"/>
        </c:manualLayout>
      </c:layout>
      <c:lineChart>
        <c:grouping val="standard"/>
        <c:varyColors val="0"/>
        <c:ser>
          <c:idx val="0"/>
          <c:order val="0"/>
          <c:tx>
            <c:strRef>
              <c:f>Sheet1!$B$1</c:f>
              <c:strCache>
                <c:ptCount val="1"/>
                <c:pt idx="0">
                  <c:v>Tofacitinib F (N = 257)</c:v>
                </c:pt>
              </c:strCache>
            </c:strRef>
          </c:tx>
          <c:spPr>
            <a:ln w="28575" cap="rnd">
              <a:solidFill>
                <a:srgbClr val="1F497D"/>
              </a:solidFill>
              <a:prstDash val="sysDash"/>
              <a:round/>
            </a:ln>
            <a:effectLst/>
          </c:spPr>
          <c:marker>
            <c:symbol val="circle"/>
            <c:size val="5"/>
            <c:spPr>
              <a:solidFill>
                <a:schemeClr val="tx1">
                  <a:lumMod val="50000"/>
                </a:schemeClr>
              </a:solidFill>
              <a:ln w="9525">
                <a:solidFill>
                  <a:srgbClr val="1F497D"/>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Sheet1!$B$2:$B$7</c:f>
              <c:numCache>
                <c:formatCode>General</c:formatCode>
                <c:ptCount val="6"/>
                <c:pt idx="0">
                  <c:v>0</c:v>
                </c:pt>
                <c:pt idx="1">
                  <c:v>38</c:v>
                </c:pt>
                <c:pt idx="2">
                  <c:v>53</c:v>
                </c:pt>
                <c:pt idx="3">
                  <c:v>58</c:v>
                </c:pt>
                <c:pt idx="4">
                  <c:v>74</c:v>
                </c:pt>
                <c:pt idx="5">
                  <c:v>76</c:v>
                </c:pt>
              </c:numCache>
            </c:numRef>
          </c:val>
          <c:smooth val="0"/>
          <c:extLst>
            <c:ext xmlns:c16="http://schemas.microsoft.com/office/drawing/2014/chart" uri="{C3380CC4-5D6E-409C-BE32-E72D297353CC}">
              <c16:uniqueId val="{00000000-EC95-44F4-B399-0084AF1D0814}"/>
            </c:ext>
          </c:extLst>
        </c:ser>
        <c:ser>
          <c:idx val="1"/>
          <c:order val="1"/>
          <c:tx>
            <c:strRef>
              <c:f>Sheet1!$C$1</c:f>
              <c:strCache>
                <c:ptCount val="1"/>
                <c:pt idx="0">
                  <c:v>Tofacitinib M (N = 217)</c:v>
                </c:pt>
              </c:strCache>
            </c:strRef>
          </c:tx>
          <c:spPr>
            <a:ln w="28575" cap="rnd">
              <a:solidFill>
                <a:srgbClr val="1F497D"/>
              </a:solidFill>
              <a:round/>
            </a:ln>
            <a:effectLst/>
          </c:spPr>
          <c:marker>
            <c:symbol val="circle"/>
            <c:size val="5"/>
            <c:spPr>
              <a:solidFill>
                <a:schemeClr val="tx1">
                  <a:lumMod val="50000"/>
                </a:schemeClr>
              </a:solidFill>
              <a:ln w="9525">
                <a:solidFill>
                  <a:srgbClr val="1F497D"/>
                </a:solidFill>
              </a:ln>
              <a:effectLst/>
            </c:spPr>
          </c:marker>
          <c:cat>
            <c:numRef>
              <c:f>Sheet1!$A$2:$A$7</c:f>
              <c:numCache>
                <c:formatCode>General</c:formatCode>
                <c:ptCount val="6"/>
                <c:pt idx="0">
                  <c:v>0</c:v>
                </c:pt>
                <c:pt idx="1">
                  <c:v>1</c:v>
                </c:pt>
                <c:pt idx="2">
                  <c:v>3</c:v>
                </c:pt>
                <c:pt idx="3">
                  <c:v>6</c:v>
                </c:pt>
                <c:pt idx="4">
                  <c:v>9</c:v>
                </c:pt>
                <c:pt idx="5">
                  <c:v>12</c:v>
                </c:pt>
              </c:numCache>
            </c:numRef>
          </c:cat>
          <c:val>
            <c:numRef>
              <c:f>Sheet1!$C$2:$C$7</c:f>
              <c:numCache>
                <c:formatCode>General</c:formatCode>
                <c:ptCount val="6"/>
                <c:pt idx="0">
                  <c:v>0</c:v>
                </c:pt>
                <c:pt idx="1">
                  <c:v>43</c:v>
                </c:pt>
                <c:pt idx="2">
                  <c:v>56</c:v>
                </c:pt>
                <c:pt idx="3">
                  <c:v>70</c:v>
                </c:pt>
                <c:pt idx="4">
                  <c:v>78</c:v>
                </c:pt>
                <c:pt idx="5">
                  <c:v>78</c:v>
                </c:pt>
              </c:numCache>
            </c:numRef>
          </c:val>
          <c:smooth val="0"/>
          <c:extLst>
            <c:ext xmlns:c16="http://schemas.microsoft.com/office/drawing/2014/chart" uri="{C3380CC4-5D6E-409C-BE32-E72D297353CC}">
              <c16:uniqueId val="{00000001-EC95-44F4-B399-0084AF1D0814}"/>
            </c:ext>
          </c:extLst>
        </c:ser>
        <c:ser>
          <c:idx val="2"/>
          <c:order val="2"/>
          <c:tx>
            <c:strRef>
              <c:f>Sheet1!$D$1</c:f>
              <c:strCache>
                <c:ptCount val="1"/>
                <c:pt idx="0">
                  <c:v>Placebo F (N=136)</c:v>
                </c:pt>
              </c:strCache>
            </c:strRef>
          </c:tx>
          <c:spPr>
            <a:ln w="28575" cap="rnd">
              <a:solidFill>
                <a:srgbClr val="A6A6A6"/>
              </a:solidFill>
              <a:prstDash val="sysDash"/>
              <a:round/>
            </a:ln>
            <a:effectLst/>
          </c:spPr>
          <c:marker>
            <c:symbol val="circle"/>
            <c:size val="5"/>
            <c:spPr>
              <a:solidFill>
                <a:schemeClr val="tx1">
                  <a:lumMod val="50000"/>
                </a:schemeClr>
              </a:solidFill>
              <a:ln w="9525">
                <a:solidFill>
                  <a:srgbClr val="A6A6A6"/>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Sheet1!$D$2:$D$7</c:f>
              <c:numCache>
                <c:formatCode>General</c:formatCode>
                <c:ptCount val="6"/>
                <c:pt idx="0">
                  <c:v>0</c:v>
                </c:pt>
                <c:pt idx="1">
                  <c:v>18</c:v>
                </c:pt>
                <c:pt idx="2">
                  <c:v>32</c:v>
                </c:pt>
              </c:numCache>
            </c:numRef>
          </c:val>
          <c:smooth val="0"/>
          <c:extLst>
            <c:ext xmlns:c16="http://schemas.microsoft.com/office/drawing/2014/chart" uri="{C3380CC4-5D6E-409C-BE32-E72D297353CC}">
              <c16:uniqueId val="{00000002-EC95-44F4-B399-0084AF1D0814}"/>
            </c:ext>
          </c:extLst>
        </c:ser>
        <c:ser>
          <c:idx val="3"/>
          <c:order val="3"/>
          <c:tx>
            <c:strRef>
              <c:f>Sheet1!$E$1</c:f>
              <c:strCache>
                <c:ptCount val="1"/>
                <c:pt idx="0">
                  <c:v>Placebo M (N=100)2</c:v>
                </c:pt>
              </c:strCache>
            </c:strRef>
          </c:tx>
          <c:spPr>
            <a:ln w="28575" cap="rnd">
              <a:solidFill>
                <a:srgbClr val="A6A6A6"/>
              </a:solidFill>
              <a:prstDash val="solid"/>
              <a:round/>
            </a:ln>
            <a:effectLst/>
          </c:spPr>
          <c:marker>
            <c:symbol val="circle"/>
            <c:size val="5"/>
            <c:spPr>
              <a:solidFill>
                <a:schemeClr val="tx1">
                  <a:lumMod val="50000"/>
                </a:schemeClr>
              </a:solidFill>
              <a:ln w="9525">
                <a:solidFill>
                  <a:srgbClr val="A6A6A6"/>
                </a:solidFill>
                <a:prstDash val="solid"/>
              </a:ln>
              <a:effectLst/>
            </c:spPr>
          </c:marker>
          <c:cat>
            <c:numRef>
              <c:f>Sheet1!$A$2:$A$7</c:f>
              <c:numCache>
                <c:formatCode>General</c:formatCode>
                <c:ptCount val="6"/>
                <c:pt idx="0">
                  <c:v>0</c:v>
                </c:pt>
                <c:pt idx="1">
                  <c:v>1</c:v>
                </c:pt>
                <c:pt idx="2">
                  <c:v>3</c:v>
                </c:pt>
                <c:pt idx="3">
                  <c:v>6</c:v>
                </c:pt>
                <c:pt idx="4">
                  <c:v>9</c:v>
                </c:pt>
                <c:pt idx="5">
                  <c:v>12</c:v>
                </c:pt>
              </c:numCache>
            </c:numRef>
          </c:cat>
          <c:val>
            <c:numRef>
              <c:f>Sheet1!$E$2:$E$7</c:f>
              <c:numCache>
                <c:formatCode>General</c:formatCode>
                <c:ptCount val="6"/>
                <c:pt idx="0">
                  <c:v>0</c:v>
                </c:pt>
                <c:pt idx="1">
                  <c:v>17</c:v>
                </c:pt>
                <c:pt idx="2">
                  <c:v>30</c:v>
                </c:pt>
              </c:numCache>
            </c:numRef>
          </c:val>
          <c:smooth val="0"/>
          <c:extLst>
            <c:ext xmlns:c16="http://schemas.microsoft.com/office/drawing/2014/chart" uri="{C3380CC4-5D6E-409C-BE32-E72D297353CC}">
              <c16:uniqueId val="{00000003-EC95-44F4-B399-0084AF1D0814}"/>
            </c:ext>
          </c:extLst>
        </c:ser>
        <c:ser>
          <c:idx val="4"/>
          <c:order val="4"/>
          <c:tx>
            <c:strRef>
              <c:f>Sheet1!$F$1</c:f>
              <c:strCache>
                <c:ptCount val="1"/>
                <c:pt idx="0">
                  <c:v>Column1</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Sheet1!$A$2:$A$7</c:f>
              <c:numCache>
                <c:formatCode>General</c:formatCode>
                <c:ptCount val="6"/>
                <c:pt idx="0">
                  <c:v>0</c:v>
                </c:pt>
                <c:pt idx="1">
                  <c:v>1</c:v>
                </c:pt>
                <c:pt idx="2">
                  <c:v>3</c:v>
                </c:pt>
                <c:pt idx="3">
                  <c:v>6</c:v>
                </c:pt>
                <c:pt idx="4">
                  <c:v>9</c:v>
                </c:pt>
                <c:pt idx="5">
                  <c:v>12</c:v>
                </c:pt>
              </c:numCache>
            </c:numRef>
          </c:cat>
          <c:val>
            <c:numRef>
              <c:f>Sheet1!$F$2:$F$7</c:f>
              <c:numCache>
                <c:formatCode>General</c:formatCode>
                <c:ptCount val="6"/>
              </c:numCache>
            </c:numRef>
          </c:val>
          <c:smooth val="0"/>
          <c:extLst>
            <c:ext xmlns:c16="http://schemas.microsoft.com/office/drawing/2014/chart" uri="{C3380CC4-5D6E-409C-BE32-E72D297353CC}">
              <c16:uniqueId val="{00000004-EC95-44F4-B399-0084AF1D0814}"/>
            </c:ext>
          </c:extLst>
        </c:ser>
        <c:dLbls>
          <c:showLegendKey val="0"/>
          <c:showVal val="0"/>
          <c:showCatName val="0"/>
          <c:showSerName val="0"/>
          <c:showPercent val="0"/>
          <c:showBubbleSize val="0"/>
        </c:dLbls>
        <c:marker val="1"/>
        <c:smooth val="0"/>
        <c:axId val="301504400"/>
        <c:axId val="301504880"/>
      </c:lineChart>
      <c:catAx>
        <c:axId val="3015044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sz="1050" dirty="0">
                    <a:solidFill>
                      <a:schemeClr val="tx2"/>
                    </a:solidFill>
                  </a:rPr>
                  <a:t>Months</a:t>
                </a:r>
              </a:p>
            </c:rich>
          </c:tx>
          <c:layout>
            <c:manualLayout>
              <c:xMode val="edge"/>
              <c:yMode val="edge"/>
              <c:x val="0.44143274346357841"/>
              <c:y val="0.84429626959812587"/>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880"/>
        <c:crosses val="autoZero"/>
        <c:auto val="1"/>
        <c:lblAlgn val="ctr"/>
        <c:lblOffset val="100"/>
        <c:noMultiLvlLbl val="0"/>
      </c:catAx>
      <c:valAx>
        <c:axId val="301504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2"/>
                    </a:solidFill>
                    <a:latin typeface="+mn-lt"/>
                    <a:ea typeface="+mn-ea"/>
                    <a:cs typeface="+mn-cs"/>
                  </a:defRPr>
                </a:pPr>
                <a:r>
                  <a:rPr lang="en-GB" sz="1050" dirty="0">
                    <a:solidFill>
                      <a:schemeClr val="tx2"/>
                    </a:solidFill>
                  </a:rPr>
                  <a:t>Proportion</a:t>
                </a:r>
                <a:r>
                  <a:rPr lang="en-GB" sz="1050" baseline="0" dirty="0">
                    <a:solidFill>
                      <a:schemeClr val="tx2"/>
                    </a:solidFill>
                  </a:rPr>
                  <a:t> of patients, %</a:t>
                </a:r>
                <a:endParaRPr lang="en-GB" sz="1050" dirty="0">
                  <a:solidFill>
                    <a:schemeClr val="tx2"/>
                  </a:solidFill>
                </a:endParaRPr>
              </a:p>
            </c:rich>
          </c:tx>
          <c:layout>
            <c:manualLayout>
              <c:xMode val="edge"/>
              <c:yMode val="edge"/>
              <c:x val="0"/>
              <c:y val="0.12651766293528688"/>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4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r>
              <a:rPr lang="en-GB" sz="1400" b="1" dirty="0">
                <a:solidFill>
                  <a:schemeClr val="tx2"/>
                </a:solidFill>
                <a:latin typeface="+mj-lt"/>
              </a:rPr>
              <a:t>MDA</a:t>
            </a:r>
          </a:p>
        </c:rich>
      </c:tx>
      <c:layout>
        <c:manualLayout>
          <c:xMode val="edge"/>
          <c:yMode val="edge"/>
          <c:x val="0.41224509337615595"/>
          <c:y val="1.6855192660160827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0.12000987233423377"/>
          <c:y val="0.17382913337048767"/>
          <c:w val="0.76422731906648722"/>
          <c:h val="0.67222331373645472"/>
        </c:manualLayout>
      </c:layout>
      <c:lineChart>
        <c:grouping val="standard"/>
        <c:varyColors val="0"/>
        <c:ser>
          <c:idx val="0"/>
          <c:order val="0"/>
          <c:tx>
            <c:strRef>
              <c:f>Sheet1!$B$1</c:f>
              <c:strCache>
                <c:ptCount val="1"/>
                <c:pt idx="0">
                  <c:v>Tofacitinib F (N = 257)</c:v>
                </c:pt>
              </c:strCache>
            </c:strRef>
          </c:tx>
          <c:spPr>
            <a:ln w="28575" cap="rnd">
              <a:solidFill>
                <a:srgbClr val="1F497D"/>
              </a:solidFill>
              <a:prstDash val="sysDash"/>
              <a:round/>
            </a:ln>
            <a:effectLst/>
          </c:spPr>
          <c:marker>
            <c:symbol val="circle"/>
            <c:size val="5"/>
            <c:spPr>
              <a:solidFill>
                <a:schemeClr val="tx1">
                  <a:lumMod val="50000"/>
                </a:schemeClr>
              </a:solidFill>
              <a:ln w="9525">
                <a:solidFill>
                  <a:srgbClr val="1F497D"/>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Sheet1!$B$2:$B$7</c:f>
              <c:numCache>
                <c:formatCode>General</c:formatCode>
                <c:ptCount val="6"/>
                <c:pt idx="0">
                  <c:v>0</c:v>
                </c:pt>
                <c:pt idx="1">
                  <c:v>10</c:v>
                </c:pt>
                <c:pt idx="2">
                  <c:v>20</c:v>
                </c:pt>
                <c:pt idx="3">
                  <c:v>25</c:v>
                </c:pt>
                <c:pt idx="4">
                  <c:v>29</c:v>
                </c:pt>
                <c:pt idx="5">
                  <c:v>37</c:v>
                </c:pt>
              </c:numCache>
            </c:numRef>
          </c:val>
          <c:smooth val="0"/>
          <c:extLst>
            <c:ext xmlns:c16="http://schemas.microsoft.com/office/drawing/2014/chart" uri="{C3380CC4-5D6E-409C-BE32-E72D297353CC}">
              <c16:uniqueId val="{00000000-4FD6-4250-BB08-3F7CFA404EC5}"/>
            </c:ext>
          </c:extLst>
        </c:ser>
        <c:ser>
          <c:idx val="1"/>
          <c:order val="1"/>
          <c:tx>
            <c:strRef>
              <c:f>Sheet1!$C$1</c:f>
              <c:strCache>
                <c:ptCount val="1"/>
                <c:pt idx="0">
                  <c:v>Tofacitinib M (N = 217)</c:v>
                </c:pt>
              </c:strCache>
            </c:strRef>
          </c:tx>
          <c:spPr>
            <a:ln w="28575" cap="rnd">
              <a:solidFill>
                <a:srgbClr val="1F497D"/>
              </a:solidFill>
              <a:round/>
            </a:ln>
            <a:effectLst/>
          </c:spPr>
          <c:marker>
            <c:symbol val="circle"/>
            <c:size val="5"/>
            <c:spPr>
              <a:solidFill>
                <a:schemeClr val="tx1">
                  <a:lumMod val="50000"/>
                </a:schemeClr>
              </a:solidFill>
              <a:ln w="9525">
                <a:solidFill>
                  <a:srgbClr val="1F497D"/>
                </a:solidFill>
              </a:ln>
              <a:effectLst/>
            </c:spPr>
          </c:marker>
          <c:cat>
            <c:numRef>
              <c:f>Sheet1!$A$2:$A$7</c:f>
              <c:numCache>
                <c:formatCode>General</c:formatCode>
                <c:ptCount val="6"/>
                <c:pt idx="0">
                  <c:v>0</c:v>
                </c:pt>
                <c:pt idx="1">
                  <c:v>1</c:v>
                </c:pt>
                <c:pt idx="2">
                  <c:v>3</c:v>
                </c:pt>
                <c:pt idx="3">
                  <c:v>6</c:v>
                </c:pt>
                <c:pt idx="4">
                  <c:v>9</c:v>
                </c:pt>
                <c:pt idx="5">
                  <c:v>12</c:v>
                </c:pt>
              </c:numCache>
            </c:numRef>
          </c:cat>
          <c:val>
            <c:numRef>
              <c:f>Sheet1!$C$2:$C$7</c:f>
              <c:numCache>
                <c:formatCode>General</c:formatCode>
                <c:ptCount val="6"/>
                <c:pt idx="0">
                  <c:v>0</c:v>
                </c:pt>
                <c:pt idx="1">
                  <c:v>15</c:v>
                </c:pt>
                <c:pt idx="2">
                  <c:v>31</c:v>
                </c:pt>
                <c:pt idx="3">
                  <c:v>35</c:v>
                </c:pt>
                <c:pt idx="4">
                  <c:v>45</c:v>
                </c:pt>
                <c:pt idx="5">
                  <c:v>54</c:v>
                </c:pt>
              </c:numCache>
            </c:numRef>
          </c:val>
          <c:smooth val="0"/>
          <c:extLst>
            <c:ext xmlns:c16="http://schemas.microsoft.com/office/drawing/2014/chart" uri="{C3380CC4-5D6E-409C-BE32-E72D297353CC}">
              <c16:uniqueId val="{00000001-4FD6-4250-BB08-3F7CFA404EC5}"/>
            </c:ext>
          </c:extLst>
        </c:ser>
        <c:ser>
          <c:idx val="2"/>
          <c:order val="2"/>
          <c:tx>
            <c:strRef>
              <c:f>Sheet1!$D$1</c:f>
              <c:strCache>
                <c:ptCount val="1"/>
                <c:pt idx="0">
                  <c:v>Placebo F (N=136)</c:v>
                </c:pt>
              </c:strCache>
            </c:strRef>
          </c:tx>
          <c:spPr>
            <a:ln w="28575" cap="rnd">
              <a:solidFill>
                <a:srgbClr val="A6A6A6"/>
              </a:solidFill>
              <a:prstDash val="sysDash"/>
              <a:round/>
            </a:ln>
            <a:effectLst/>
          </c:spPr>
          <c:marker>
            <c:symbol val="circle"/>
            <c:size val="5"/>
            <c:spPr>
              <a:solidFill>
                <a:schemeClr val="tx1">
                  <a:lumMod val="50000"/>
                </a:schemeClr>
              </a:solidFill>
              <a:ln w="9525">
                <a:solidFill>
                  <a:srgbClr val="A6A6A6"/>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Sheet1!$D$2:$D$7</c:f>
              <c:numCache>
                <c:formatCode>General</c:formatCode>
                <c:ptCount val="6"/>
                <c:pt idx="0">
                  <c:v>0</c:v>
                </c:pt>
                <c:pt idx="1">
                  <c:v>4</c:v>
                </c:pt>
                <c:pt idx="2">
                  <c:v>12</c:v>
                </c:pt>
              </c:numCache>
            </c:numRef>
          </c:val>
          <c:smooth val="0"/>
          <c:extLst>
            <c:ext xmlns:c16="http://schemas.microsoft.com/office/drawing/2014/chart" uri="{C3380CC4-5D6E-409C-BE32-E72D297353CC}">
              <c16:uniqueId val="{00000002-4FD6-4250-BB08-3F7CFA404EC5}"/>
            </c:ext>
          </c:extLst>
        </c:ser>
        <c:ser>
          <c:idx val="3"/>
          <c:order val="3"/>
          <c:tx>
            <c:strRef>
              <c:f>Sheet1!$E$1</c:f>
              <c:strCache>
                <c:ptCount val="1"/>
                <c:pt idx="0">
                  <c:v>Placebo M (N=100)</c:v>
                </c:pt>
              </c:strCache>
            </c:strRef>
          </c:tx>
          <c:spPr>
            <a:ln w="28575" cap="rnd">
              <a:solidFill>
                <a:srgbClr val="A6A6A6"/>
              </a:solidFill>
              <a:prstDash val="solid"/>
              <a:round/>
            </a:ln>
            <a:effectLst/>
          </c:spPr>
          <c:marker>
            <c:symbol val="circle"/>
            <c:size val="5"/>
            <c:spPr>
              <a:solidFill>
                <a:schemeClr val="tx1">
                  <a:lumMod val="50000"/>
                </a:schemeClr>
              </a:solidFill>
              <a:ln w="9525">
                <a:solidFill>
                  <a:srgbClr val="A6A6A6"/>
                </a:solidFill>
                <a:prstDash val="solid"/>
              </a:ln>
              <a:effectLst/>
            </c:spPr>
          </c:marker>
          <c:cat>
            <c:numRef>
              <c:f>Sheet1!$A$2:$A$7</c:f>
              <c:numCache>
                <c:formatCode>General</c:formatCode>
                <c:ptCount val="6"/>
                <c:pt idx="0">
                  <c:v>0</c:v>
                </c:pt>
                <c:pt idx="1">
                  <c:v>1</c:v>
                </c:pt>
                <c:pt idx="2">
                  <c:v>3</c:v>
                </c:pt>
                <c:pt idx="3">
                  <c:v>6</c:v>
                </c:pt>
                <c:pt idx="4">
                  <c:v>9</c:v>
                </c:pt>
                <c:pt idx="5">
                  <c:v>12</c:v>
                </c:pt>
              </c:numCache>
            </c:numRef>
          </c:cat>
          <c:val>
            <c:numRef>
              <c:f>Sheet1!$E$2:$E$7</c:f>
              <c:numCache>
                <c:formatCode>General</c:formatCode>
                <c:ptCount val="6"/>
                <c:pt idx="0">
                  <c:v>0</c:v>
                </c:pt>
                <c:pt idx="1">
                  <c:v>7</c:v>
                </c:pt>
                <c:pt idx="2">
                  <c:v>11</c:v>
                </c:pt>
              </c:numCache>
            </c:numRef>
          </c:val>
          <c:smooth val="0"/>
          <c:extLst>
            <c:ext xmlns:c16="http://schemas.microsoft.com/office/drawing/2014/chart" uri="{C3380CC4-5D6E-409C-BE32-E72D297353CC}">
              <c16:uniqueId val="{00000003-4FD6-4250-BB08-3F7CFA404EC5}"/>
            </c:ext>
          </c:extLst>
        </c:ser>
        <c:dLbls>
          <c:showLegendKey val="0"/>
          <c:showVal val="0"/>
          <c:showCatName val="0"/>
          <c:showSerName val="0"/>
          <c:showPercent val="0"/>
          <c:showBubbleSize val="0"/>
        </c:dLbls>
        <c:marker val="1"/>
        <c:smooth val="0"/>
        <c:axId val="301504400"/>
        <c:axId val="301504880"/>
      </c:lineChart>
      <c:catAx>
        <c:axId val="301504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880"/>
        <c:crosses val="autoZero"/>
        <c:auto val="1"/>
        <c:lblAlgn val="ctr"/>
        <c:lblOffset val="100"/>
        <c:noMultiLvlLbl val="0"/>
      </c:catAx>
      <c:valAx>
        <c:axId val="301504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4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r>
              <a:rPr lang="en-GB" sz="1400" b="1" dirty="0">
                <a:solidFill>
                  <a:schemeClr val="tx2"/>
                </a:solidFill>
                <a:latin typeface="+mj-lt"/>
              </a:rPr>
              <a:t>PASI75</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0.12000987233423377"/>
          <c:y val="0.17382913337048767"/>
          <c:w val="0.76422731906648722"/>
          <c:h val="0.61441286215489699"/>
        </c:manualLayout>
      </c:layout>
      <c:lineChart>
        <c:grouping val="standard"/>
        <c:varyColors val="0"/>
        <c:ser>
          <c:idx val="0"/>
          <c:order val="0"/>
          <c:tx>
            <c:strRef>
              <c:f>Sheet1!$B$1</c:f>
              <c:strCache>
                <c:ptCount val="1"/>
                <c:pt idx="0">
                  <c:v>Tofacitinib F (N = 257)</c:v>
                </c:pt>
              </c:strCache>
            </c:strRef>
          </c:tx>
          <c:spPr>
            <a:ln w="28575" cap="rnd">
              <a:solidFill>
                <a:srgbClr val="1F497D"/>
              </a:solidFill>
              <a:prstDash val="sysDash"/>
              <a:round/>
            </a:ln>
            <a:effectLst/>
          </c:spPr>
          <c:marker>
            <c:symbol val="circle"/>
            <c:size val="5"/>
            <c:spPr>
              <a:solidFill>
                <a:schemeClr val="tx1">
                  <a:lumMod val="50000"/>
                </a:schemeClr>
              </a:solidFill>
              <a:ln w="9525">
                <a:solidFill>
                  <a:srgbClr val="1F497D"/>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Sheet1!$B$2:$B$7</c:f>
              <c:numCache>
                <c:formatCode>General</c:formatCode>
                <c:ptCount val="6"/>
                <c:pt idx="0">
                  <c:v>0</c:v>
                </c:pt>
                <c:pt idx="1">
                  <c:v>30</c:v>
                </c:pt>
                <c:pt idx="2">
                  <c:v>50</c:v>
                </c:pt>
                <c:pt idx="3">
                  <c:v>54</c:v>
                </c:pt>
                <c:pt idx="4">
                  <c:v>56</c:v>
                </c:pt>
                <c:pt idx="5">
                  <c:v>68</c:v>
                </c:pt>
              </c:numCache>
            </c:numRef>
          </c:val>
          <c:smooth val="0"/>
          <c:extLst>
            <c:ext xmlns:c16="http://schemas.microsoft.com/office/drawing/2014/chart" uri="{C3380CC4-5D6E-409C-BE32-E72D297353CC}">
              <c16:uniqueId val="{00000000-ECE4-4FD0-93E1-2C5D2AEA5841}"/>
            </c:ext>
          </c:extLst>
        </c:ser>
        <c:ser>
          <c:idx val="1"/>
          <c:order val="1"/>
          <c:tx>
            <c:strRef>
              <c:f>Sheet1!$C$1</c:f>
              <c:strCache>
                <c:ptCount val="1"/>
                <c:pt idx="0">
                  <c:v>Tofacitinib M (N = 217)</c:v>
                </c:pt>
              </c:strCache>
            </c:strRef>
          </c:tx>
          <c:spPr>
            <a:ln w="28575" cap="rnd">
              <a:solidFill>
                <a:srgbClr val="1F497D"/>
              </a:solidFill>
              <a:round/>
            </a:ln>
            <a:effectLst/>
          </c:spPr>
          <c:marker>
            <c:symbol val="circle"/>
            <c:size val="5"/>
            <c:spPr>
              <a:solidFill>
                <a:schemeClr val="tx1">
                  <a:lumMod val="50000"/>
                </a:schemeClr>
              </a:solidFill>
              <a:ln w="9525">
                <a:solidFill>
                  <a:srgbClr val="1F497D"/>
                </a:solidFill>
              </a:ln>
              <a:effectLst/>
            </c:spPr>
          </c:marker>
          <c:cat>
            <c:numRef>
              <c:f>Sheet1!$A$2:$A$7</c:f>
              <c:numCache>
                <c:formatCode>General</c:formatCode>
                <c:ptCount val="6"/>
                <c:pt idx="0">
                  <c:v>0</c:v>
                </c:pt>
                <c:pt idx="1">
                  <c:v>1</c:v>
                </c:pt>
                <c:pt idx="2">
                  <c:v>3</c:v>
                </c:pt>
                <c:pt idx="3">
                  <c:v>6</c:v>
                </c:pt>
                <c:pt idx="4">
                  <c:v>9</c:v>
                </c:pt>
                <c:pt idx="5">
                  <c:v>12</c:v>
                </c:pt>
              </c:numCache>
            </c:numRef>
          </c:cat>
          <c:val>
            <c:numRef>
              <c:f>Sheet1!$C$2:$C$7</c:f>
              <c:numCache>
                <c:formatCode>General</c:formatCode>
                <c:ptCount val="6"/>
                <c:pt idx="0">
                  <c:v>0</c:v>
                </c:pt>
                <c:pt idx="1">
                  <c:v>13</c:v>
                </c:pt>
                <c:pt idx="2">
                  <c:v>32</c:v>
                </c:pt>
                <c:pt idx="3">
                  <c:v>45</c:v>
                </c:pt>
                <c:pt idx="4">
                  <c:v>62</c:v>
                </c:pt>
                <c:pt idx="5">
                  <c:v>67</c:v>
                </c:pt>
              </c:numCache>
            </c:numRef>
          </c:val>
          <c:smooth val="0"/>
          <c:extLst>
            <c:ext xmlns:c16="http://schemas.microsoft.com/office/drawing/2014/chart" uri="{C3380CC4-5D6E-409C-BE32-E72D297353CC}">
              <c16:uniqueId val="{00000001-ECE4-4FD0-93E1-2C5D2AEA5841}"/>
            </c:ext>
          </c:extLst>
        </c:ser>
        <c:ser>
          <c:idx val="2"/>
          <c:order val="2"/>
          <c:tx>
            <c:strRef>
              <c:f>Sheet1!$D$1</c:f>
              <c:strCache>
                <c:ptCount val="1"/>
                <c:pt idx="0">
                  <c:v>Placebo F (N=136)</c:v>
                </c:pt>
              </c:strCache>
            </c:strRef>
          </c:tx>
          <c:spPr>
            <a:ln w="28575" cap="rnd">
              <a:solidFill>
                <a:srgbClr val="A6A6A6"/>
              </a:solidFill>
              <a:round/>
            </a:ln>
            <a:effectLst/>
          </c:spPr>
          <c:marker>
            <c:symbol val="circle"/>
            <c:size val="5"/>
            <c:spPr>
              <a:solidFill>
                <a:schemeClr val="tx1">
                  <a:lumMod val="50000"/>
                </a:schemeClr>
              </a:solidFill>
              <a:ln w="9525">
                <a:solidFill>
                  <a:srgbClr val="A6A6A6"/>
                </a:solidFill>
              </a:ln>
              <a:effectLst/>
            </c:spPr>
          </c:marker>
          <c:cat>
            <c:numRef>
              <c:f>Sheet1!$A$2:$A$7</c:f>
              <c:numCache>
                <c:formatCode>General</c:formatCode>
                <c:ptCount val="6"/>
                <c:pt idx="0">
                  <c:v>0</c:v>
                </c:pt>
                <c:pt idx="1">
                  <c:v>1</c:v>
                </c:pt>
                <c:pt idx="2">
                  <c:v>3</c:v>
                </c:pt>
                <c:pt idx="3">
                  <c:v>6</c:v>
                </c:pt>
                <c:pt idx="4">
                  <c:v>9</c:v>
                </c:pt>
                <c:pt idx="5">
                  <c:v>12</c:v>
                </c:pt>
              </c:numCache>
            </c:numRef>
          </c:cat>
          <c:val>
            <c:numRef>
              <c:f>Sheet1!$D$2:$D$7</c:f>
              <c:numCache>
                <c:formatCode>General</c:formatCode>
                <c:ptCount val="6"/>
                <c:pt idx="0">
                  <c:v>0</c:v>
                </c:pt>
                <c:pt idx="1">
                  <c:v>6</c:v>
                </c:pt>
                <c:pt idx="2">
                  <c:v>18</c:v>
                </c:pt>
              </c:numCache>
            </c:numRef>
          </c:val>
          <c:smooth val="0"/>
          <c:extLst>
            <c:ext xmlns:c16="http://schemas.microsoft.com/office/drawing/2014/chart" uri="{C3380CC4-5D6E-409C-BE32-E72D297353CC}">
              <c16:uniqueId val="{00000002-ECE4-4FD0-93E1-2C5D2AEA5841}"/>
            </c:ext>
          </c:extLst>
        </c:ser>
        <c:ser>
          <c:idx val="3"/>
          <c:order val="3"/>
          <c:tx>
            <c:strRef>
              <c:f>Sheet1!$E$1</c:f>
              <c:strCache>
                <c:ptCount val="1"/>
                <c:pt idx="0">
                  <c:v>Placebo M (N=100)</c:v>
                </c:pt>
              </c:strCache>
            </c:strRef>
          </c:tx>
          <c:spPr>
            <a:ln w="28575" cap="rnd">
              <a:solidFill>
                <a:srgbClr val="A6A6A6"/>
              </a:solidFill>
              <a:prstDash val="sysDash"/>
              <a:round/>
            </a:ln>
            <a:effectLst/>
          </c:spPr>
          <c:marker>
            <c:symbol val="circle"/>
            <c:size val="5"/>
            <c:spPr>
              <a:solidFill>
                <a:schemeClr val="tx1">
                  <a:lumMod val="50000"/>
                </a:schemeClr>
              </a:solidFill>
              <a:ln w="9525">
                <a:solidFill>
                  <a:srgbClr val="A6A6A6"/>
                </a:solidFill>
                <a:prstDash val="sysDash"/>
              </a:ln>
              <a:effectLst/>
            </c:spPr>
          </c:marker>
          <c:cat>
            <c:numRef>
              <c:f>Sheet1!$A$2:$A$7</c:f>
              <c:numCache>
                <c:formatCode>General</c:formatCode>
                <c:ptCount val="6"/>
                <c:pt idx="0">
                  <c:v>0</c:v>
                </c:pt>
                <c:pt idx="1">
                  <c:v>1</c:v>
                </c:pt>
                <c:pt idx="2">
                  <c:v>3</c:v>
                </c:pt>
                <c:pt idx="3">
                  <c:v>6</c:v>
                </c:pt>
                <c:pt idx="4">
                  <c:v>9</c:v>
                </c:pt>
                <c:pt idx="5">
                  <c:v>12</c:v>
                </c:pt>
              </c:numCache>
            </c:numRef>
          </c:cat>
          <c:val>
            <c:numRef>
              <c:f>Sheet1!$E$2:$E$7</c:f>
              <c:numCache>
                <c:formatCode>General</c:formatCode>
                <c:ptCount val="6"/>
                <c:pt idx="0">
                  <c:v>0</c:v>
                </c:pt>
                <c:pt idx="1">
                  <c:v>5</c:v>
                </c:pt>
                <c:pt idx="2">
                  <c:v>13</c:v>
                </c:pt>
              </c:numCache>
            </c:numRef>
          </c:val>
          <c:smooth val="0"/>
          <c:extLst>
            <c:ext xmlns:c16="http://schemas.microsoft.com/office/drawing/2014/chart" uri="{C3380CC4-5D6E-409C-BE32-E72D297353CC}">
              <c16:uniqueId val="{00000003-ECE4-4FD0-93E1-2C5D2AEA5841}"/>
            </c:ext>
          </c:extLst>
        </c:ser>
        <c:dLbls>
          <c:showLegendKey val="0"/>
          <c:showVal val="0"/>
          <c:showCatName val="0"/>
          <c:showSerName val="0"/>
          <c:showPercent val="0"/>
          <c:showBubbleSize val="0"/>
        </c:dLbls>
        <c:marker val="1"/>
        <c:smooth val="0"/>
        <c:axId val="301504400"/>
        <c:axId val="301504880"/>
      </c:lineChart>
      <c:catAx>
        <c:axId val="301504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880"/>
        <c:crosses val="autoZero"/>
        <c:auto val="1"/>
        <c:lblAlgn val="ctr"/>
        <c:lblOffset val="100"/>
        <c:noMultiLvlLbl val="0"/>
      </c:catAx>
      <c:valAx>
        <c:axId val="301504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015044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b="1" i="0" u="none" strike="noStrike" baseline="0" dirty="0">
                <a:solidFill>
                  <a:schemeClr val="tx2"/>
                </a:solidFill>
              </a:rPr>
              <a:t>≥70% improvement from baseline</a:t>
            </a:r>
            <a:endParaRPr lang="en-GB" sz="1400" b="1" dirty="0">
              <a:solidFill>
                <a:schemeClr val="tx2"/>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341202720030368"/>
          <c:y val="0.20141246548726863"/>
          <c:w val="0.79839279349340608"/>
          <c:h val="0.52530601288475309"/>
        </c:manualLayout>
      </c:layout>
      <c:lineChart>
        <c:grouping val="standard"/>
        <c:varyColors val="0"/>
        <c:ser>
          <c:idx val="0"/>
          <c:order val="0"/>
          <c:tx>
            <c:strRef>
              <c:f>Sheet1!$B$1</c:f>
              <c:strCache>
                <c:ptCount val="1"/>
                <c:pt idx="0">
                  <c:v>Gus 100 mg Q4W</c:v>
                </c:pt>
              </c:strCache>
            </c:strRef>
          </c:tx>
          <c:spPr>
            <a:ln w="28575" cap="rnd">
              <a:solidFill>
                <a:schemeClr val="tx1"/>
              </a:solidFill>
              <a:round/>
            </a:ln>
            <a:effectLst/>
          </c:spPr>
          <c:marker>
            <c:symbol val="circle"/>
            <c:size val="5"/>
            <c:spPr>
              <a:solidFill>
                <a:schemeClr val="tx1"/>
              </a:solidFill>
              <a:ln w="9525">
                <a:solidFill>
                  <a:schemeClr val="tx1"/>
                </a:solidFill>
              </a:ln>
              <a:effectLst/>
            </c:spPr>
          </c:marker>
          <c:cat>
            <c:numRef>
              <c:f>Sheet1!$A$2:$A$6</c:f>
              <c:numCache>
                <c:formatCode>General</c:formatCode>
                <c:ptCount val="5"/>
                <c:pt idx="0">
                  <c:v>4</c:v>
                </c:pt>
                <c:pt idx="1">
                  <c:v>8</c:v>
                </c:pt>
                <c:pt idx="2">
                  <c:v>16</c:v>
                </c:pt>
                <c:pt idx="3">
                  <c:v>24</c:v>
                </c:pt>
                <c:pt idx="4">
                  <c:v>52</c:v>
                </c:pt>
              </c:numCache>
            </c:numRef>
          </c:cat>
          <c:val>
            <c:numRef>
              <c:f>Sheet1!$B$2:$B$6</c:f>
              <c:numCache>
                <c:formatCode>General</c:formatCode>
                <c:ptCount val="5"/>
                <c:pt idx="0">
                  <c:v>29.4</c:v>
                </c:pt>
                <c:pt idx="1">
                  <c:v>42.1</c:v>
                </c:pt>
                <c:pt idx="2">
                  <c:v>64.2</c:v>
                </c:pt>
                <c:pt idx="3">
                  <c:v>72.3</c:v>
                </c:pt>
                <c:pt idx="4">
                  <c:v>81.8</c:v>
                </c:pt>
              </c:numCache>
            </c:numRef>
          </c:val>
          <c:smooth val="0"/>
          <c:extLst>
            <c:ext xmlns:c16="http://schemas.microsoft.com/office/drawing/2014/chart" uri="{C3380CC4-5D6E-409C-BE32-E72D297353CC}">
              <c16:uniqueId val="{00000000-EBB3-436C-9171-BF48B014243A}"/>
            </c:ext>
          </c:extLst>
        </c:ser>
        <c:ser>
          <c:idx val="1"/>
          <c:order val="1"/>
          <c:tx>
            <c:strRef>
              <c:f>Sheet1!$C$1</c:f>
              <c:strCache>
                <c:ptCount val="1"/>
                <c:pt idx="0">
                  <c:v>Gus 100 mg Q8W</c:v>
                </c:pt>
              </c:strCache>
            </c:strRef>
          </c:tx>
          <c:spPr>
            <a:ln w="28575" cap="rnd">
              <a:solidFill>
                <a:srgbClr val="A39ACA"/>
              </a:solidFill>
              <a:round/>
            </a:ln>
            <a:effectLst/>
          </c:spPr>
          <c:marker>
            <c:symbol val="circle"/>
            <c:size val="5"/>
            <c:spPr>
              <a:solidFill>
                <a:srgbClr val="A39ACA"/>
              </a:solidFill>
              <a:ln w="9525">
                <a:solidFill>
                  <a:srgbClr val="A39ACA"/>
                </a:solidFill>
              </a:ln>
              <a:effectLst/>
            </c:spPr>
          </c:marker>
          <c:cat>
            <c:numRef>
              <c:f>Sheet1!$A$2:$A$6</c:f>
              <c:numCache>
                <c:formatCode>General</c:formatCode>
                <c:ptCount val="5"/>
                <c:pt idx="0">
                  <c:v>4</c:v>
                </c:pt>
                <c:pt idx="1">
                  <c:v>8</c:v>
                </c:pt>
                <c:pt idx="2">
                  <c:v>16</c:v>
                </c:pt>
                <c:pt idx="3">
                  <c:v>24</c:v>
                </c:pt>
                <c:pt idx="4">
                  <c:v>52</c:v>
                </c:pt>
              </c:numCache>
            </c:numRef>
          </c:cat>
          <c:val>
            <c:numRef>
              <c:f>Sheet1!$C$2:$C$6</c:f>
              <c:numCache>
                <c:formatCode>General</c:formatCode>
                <c:ptCount val="5"/>
                <c:pt idx="0">
                  <c:v>28.6</c:v>
                </c:pt>
                <c:pt idx="1">
                  <c:v>41.4</c:v>
                </c:pt>
                <c:pt idx="2">
                  <c:v>61.3</c:v>
                </c:pt>
                <c:pt idx="3">
                  <c:v>71.3</c:v>
                </c:pt>
                <c:pt idx="4">
                  <c:v>79.3</c:v>
                </c:pt>
              </c:numCache>
            </c:numRef>
          </c:val>
          <c:smooth val="0"/>
          <c:extLst>
            <c:ext xmlns:c16="http://schemas.microsoft.com/office/drawing/2014/chart" uri="{C3380CC4-5D6E-409C-BE32-E72D297353CC}">
              <c16:uniqueId val="{00000001-EBB3-436C-9171-BF48B014243A}"/>
            </c:ext>
          </c:extLst>
        </c:ser>
        <c:ser>
          <c:idx val="2"/>
          <c:order val="2"/>
          <c:tx>
            <c:strRef>
              <c:f>Sheet1!$D$1</c:f>
              <c:strCache>
                <c:ptCount val="1"/>
                <c:pt idx="0">
                  <c:v>PBO → Gus 100 mg Q4W</c:v>
                </c:pt>
              </c:strCache>
            </c:strRef>
          </c:tx>
          <c:spPr>
            <a:ln w="28575" cap="rnd">
              <a:solidFill>
                <a:schemeClr val="bg1">
                  <a:lumMod val="50000"/>
                </a:schemeClr>
              </a:solidFill>
              <a:round/>
            </a:ln>
            <a:effectLst/>
          </c:spPr>
          <c:marker>
            <c:symbol val="circle"/>
            <c:size val="5"/>
            <c:spPr>
              <a:solidFill>
                <a:schemeClr val="bg1">
                  <a:lumMod val="50000"/>
                </a:schemeClr>
              </a:solidFill>
              <a:ln w="9525">
                <a:solidFill>
                  <a:schemeClr val="bg1">
                    <a:lumMod val="50000"/>
                  </a:schemeClr>
                </a:solidFill>
              </a:ln>
              <a:effectLst/>
            </c:spPr>
          </c:marker>
          <c:cat>
            <c:numRef>
              <c:f>Sheet1!$A$2:$A$6</c:f>
              <c:numCache>
                <c:formatCode>General</c:formatCode>
                <c:ptCount val="5"/>
                <c:pt idx="0">
                  <c:v>4</c:v>
                </c:pt>
                <c:pt idx="1">
                  <c:v>8</c:v>
                </c:pt>
                <c:pt idx="2">
                  <c:v>16</c:v>
                </c:pt>
                <c:pt idx="3">
                  <c:v>24</c:v>
                </c:pt>
                <c:pt idx="4">
                  <c:v>52</c:v>
                </c:pt>
              </c:numCache>
            </c:numRef>
          </c:cat>
          <c:val>
            <c:numRef>
              <c:f>Sheet1!$D$2:$D$6</c:f>
              <c:numCache>
                <c:formatCode>General</c:formatCode>
                <c:ptCount val="5"/>
                <c:pt idx="0">
                  <c:v>28.3</c:v>
                </c:pt>
                <c:pt idx="1">
                  <c:v>39.6</c:v>
                </c:pt>
                <c:pt idx="2">
                  <c:v>46.1</c:v>
                </c:pt>
                <c:pt idx="3">
                  <c:v>51.9</c:v>
                </c:pt>
                <c:pt idx="4">
                  <c:v>75.3</c:v>
                </c:pt>
              </c:numCache>
            </c:numRef>
          </c:val>
          <c:smooth val="0"/>
          <c:extLst>
            <c:ext xmlns:c16="http://schemas.microsoft.com/office/drawing/2014/chart" uri="{C3380CC4-5D6E-409C-BE32-E72D297353CC}">
              <c16:uniqueId val="{00000002-EBB3-436C-9171-BF48B014243A}"/>
            </c:ext>
          </c:extLst>
        </c:ser>
        <c:dLbls>
          <c:showLegendKey val="0"/>
          <c:showVal val="0"/>
          <c:showCatName val="0"/>
          <c:showSerName val="0"/>
          <c:showPercent val="0"/>
          <c:showBubbleSize val="0"/>
        </c:dLbls>
        <c:marker val="1"/>
        <c:smooth val="0"/>
        <c:axId val="1867526688"/>
        <c:axId val="1636351552"/>
      </c:lineChart>
      <c:catAx>
        <c:axId val="186752668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Week</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6351552"/>
        <c:crosses val="autoZero"/>
        <c:auto val="1"/>
        <c:lblAlgn val="ctr"/>
        <c:lblOffset val="100"/>
        <c:noMultiLvlLbl val="0"/>
      </c:catAx>
      <c:valAx>
        <c:axId val="1636351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a:t>
                </a:r>
                <a:r>
                  <a:rPr lang="en-GB" baseline="0" dirty="0"/>
                  <a:t> of Patients %</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752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2"/>
                </a:solidFill>
                <a:latin typeface="+mn-lt"/>
                <a:ea typeface="+mn-ea"/>
                <a:cs typeface="+mn-cs"/>
              </a:defRPr>
            </a:pPr>
            <a:r>
              <a:rPr lang="en-GB" sz="1400" b="1" i="0" u="none" strike="noStrike" baseline="0" dirty="0">
                <a:solidFill>
                  <a:schemeClr val="tx2"/>
                </a:solidFill>
                <a:effectLst/>
              </a:rPr>
              <a:t>HR of PsA Development by Biologic Class</a:t>
            </a:r>
            <a:endParaRPr lang="en-GB" sz="1400" dirty="0">
              <a:solidFill>
                <a:schemeClr val="tx2"/>
              </a:solidFill>
            </a:endParaRPr>
          </a:p>
        </c:rich>
      </c:tx>
      <c:layout>
        <c:manualLayout>
          <c:xMode val="edge"/>
          <c:yMode val="edge"/>
          <c:x val="0.20574354238354464"/>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2"/>
              </a:solidFill>
              <a:latin typeface="+mn-lt"/>
              <a:ea typeface="+mn-ea"/>
              <a:cs typeface="+mn-cs"/>
            </a:defRPr>
          </a:pPr>
          <a:endParaRPr lang="en-US"/>
        </a:p>
      </c:txPr>
    </c:title>
    <c:autoTitleDeleted val="0"/>
    <c:plotArea>
      <c:layout>
        <c:manualLayout>
          <c:layoutTarget val="inner"/>
          <c:xMode val="edge"/>
          <c:yMode val="edge"/>
          <c:x val="5.5794052783456428E-2"/>
          <c:y val="2.9078248031496067E-2"/>
          <c:w val="0.94420594721654361"/>
          <c:h val="0.819512650125102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9BBB59"/>
              </a:solidFill>
              <a:ln>
                <a:noFill/>
              </a:ln>
              <a:effectLst/>
            </c:spPr>
            <c:extLst>
              <c:ext xmlns:c16="http://schemas.microsoft.com/office/drawing/2014/chart" uri="{C3380CC4-5D6E-409C-BE32-E72D297353CC}">
                <c16:uniqueId val="{00000001-99B5-46C6-90A5-75988A7832EB}"/>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99B5-46C6-90A5-75988A7832EB}"/>
              </c:ext>
            </c:extLst>
          </c:dPt>
          <c:dPt>
            <c:idx val="3"/>
            <c:invertIfNegative val="0"/>
            <c:bubble3D val="0"/>
            <c:spPr>
              <a:solidFill>
                <a:srgbClr val="5B4D94"/>
              </a:solidFill>
              <a:ln>
                <a:noFill/>
              </a:ln>
              <a:effectLst/>
            </c:spPr>
            <c:extLst>
              <c:ext xmlns:c16="http://schemas.microsoft.com/office/drawing/2014/chart" uri="{C3380CC4-5D6E-409C-BE32-E72D297353CC}">
                <c16:uniqueId val="{00000005-99B5-46C6-90A5-75988A7832EB}"/>
              </c:ext>
            </c:extLst>
          </c:dPt>
          <c:dLbls>
            <c:dLbl>
              <c:idx val="3"/>
              <c:tx>
                <c:rich>
                  <a:bodyPr/>
                  <a:lstStyle/>
                  <a:p>
                    <a:fld id="{94A6DC47-2551-48DD-A819-0E925517A55D}" type="VALUE">
                      <a:rPr lang="en-US" smtClean="0"/>
                      <a:pPr/>
                      <a:t>[VALUE]</a:t>
                    </a:fld>
                    <a:r>
                      <a:rPr lang="en-US"/>
                      <a:t>.00</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9B5-46C6-90A5-75988A7832EB}"/>
                </c:ext>
              </c:extLst>
            </c:dLbl>
            <c:spPr>
              <a:solidFill>
                <a:schemeClr val="bg2">
                  <a:lumMod val="95000"/>
                </a:schemeClr>
              </a:solid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Sheet1!$D$2:$D$4</c:f>
                <c:numCache>
                  <c:formatCode>General</c:formatCode>
                  <c:ptCount val="3"/>
                  <c:pt idx="0">
                    <c:v>0.25</c:v>
                  </c:pt>
                  <c:pt idx="1">
                    <c:v>0.88</c:v>
                  </c:pt>
                  <c:pt idx="2">
                    <c:v>0.61</c:v>
                  </c:pt>
                </c:numCache>
              </c:numRef>
            </c:plus>
            <c:minus>
              <c:numRef>
                <c:f>Sheet1!$C$2:$C$5</c:f>
                <c:numCache>
                  <c:formatCode>General</c:formatCode>
                  <c:ptCount val="4"/>
                  <c:pt idx="0">
                    <c:v>0.17999999999999994</c:v>
                  </c:pt>
                  <c:pt idx="1">
                    <c:v>0.33999999999999997</c:v>
                  </c:pt>
                  <c:pt idx="2">
                    <c:v>0.28999999999999992</c:v>
                  </c:pt>
                  <c:pt idx="3">
                    <c:v>0</c:v>
                  </c:pt>
                </c:numCache>
              </c:numRef>
            </c:minus>
            <c:spPr>
              <a:noFill/>
              <a:ln w="9525" cap="flat" cmpd="sng" algn="ctr">
                <a:solidFill>
                  <a:schemeClr val="tx1">
                    <a:lumMod val="65000"/>
                    <a:lumOff val="35000"/>
                  </a:schemeClr>
                </a:solidFill>
                <a:round/>
              </a:ln>
              <a:effectLst/>
            </c:spPr>
          </c:errBars>
          <c:cat>
            <c:strRef>
              <c:f>Sheet1!$A$2:$A$5</c:f>
              <c:strCache>
                <c:ptCount val="4"/>
                <c:pt idx="0">
                  <c:v>IL-12/23i</c:v>
                </c:pt>
                <c:pt idx="1">
                  <c:v>IL-23i</c:v>
                </c:pt>
                <c:pt idx="2">
                  <c:v>IL-17i</c:v>
                </c:pt>
                <c:pt idx="3">
                  <c:v>TNFi</c:v>
                </c:pt>
              </c:strCache>
            </c:strRef>
          </c:cat>
          <c:val>
            <c:numRef>
              <c:f>Sheet1!$B$2:$B$5</c:f>
              <c:numCache>
                <c:formatCode>General</c:formatCode>
                <c:ptCount val="4"/>
                <c:pt idx="0">
                  <c:v>0.57999999999999996</c:v>
                </c:pt>
                <c:pt idx="1">
                  <c:v>0.56999999999999995</c:v>
                </c:pt>
                <c:pt idx="2">
                  <c:v>0.56999999999999995</c:v>
                </c:pt>
                <c:pt idx="3">
                  <c:v>1</c:v>
                </c:pt>
              </c:numCache>
            </c:numRef>
          </c:val>
          <c:extLst>
            <c:ext xmlns:c16="http://schemas.microsoft.com/office/drawing/2014/chart" uri="{C3380CC4-5D6E-409C-BE32-E72D297353CC}">
              <c16:uniqueId val="{00000006-99B5-46C6-90A5-75988A7832EB}"/>
            </c:ext>
          </c:extLst>
        </c:ser>
        <c:dLbls>
          <c:showLegendKey val="0"/>
          <c:showVal val="0"/>
          <c:showCatName val="0"/>
          <c:showSerName val="0"/>
          <c:showPercent val="0"/>
          <c:showBubbleSize val="0"/>
        </c:dLbls>
        <c:gapWidth val="219"/>
        <c:overlap val="-27"/>
        <c:axId val="1577840063"/>
        <c:axId val="1577856287"/>
      </c:barChart>
      <c:catAx>
        <c:axId val="157784006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577856287"/>
        <c:crosses val="autoZero"/>
        <c:auto val="1"/>
        <c:lblAlgn val="ctr"/>
        <c:lblOffset val="100"/>
        <c:noMultiLvlLbl val="0"/>
      </c:catAx>
      <c:valAx>
        <c:axId val="1577856287"/>
        <c:scaling>
          <c:orientation val="minMax"/>
          <c:max val="1.8"/>
        </c:scaling>
        <c:delete val="0"/>
        <c:axPos val="l"/>
        <c:numFmt formatCode="General" sourceLinked="1"/>
        <c:majorTickMark val="out"/>
        <c:minorTickMark val="none"/>
        <c:tickLblPos val="nextTo"/>
        <c:spPr>
          <a:noFill/>
          <a:ln w="9525">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5778400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862" b="1" i="0" u="none" strike="noStrike" baseline="0" dirty="0" err="1"/>
              <a:t>cDAPSA</a:t>
            </a:r>
            <a:r>
              <a:rPr lang="en-GB" sz="1862" b="1" i="0" u="none" strike="noStrike" baseline="0" dirty="0"/>
              <a:t> Activity States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REM</c:v>
                </c:pt>
              </c:strCache>
            </c:strRef>
          </c:tx>
          <c:spPr>
            <a:solidFill>
              <a:schemeClr val="accent1"/>
            </a:solidFill>
            <a:ln>
              <a:noFill/>
            </a:ln>
            <a:effectLst/>
          </c:spPr>
          <c:invertIfNegative val="0"/>
          <c:dLbls>
            <c:dLbl>
              <c:idx val="0"/>
              <c:layout>
                <c:manualLayout>
                  <c:x val="-4.3049055348080063E-17"/>
                  <c:y val="-9.843315600725150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4F-41F9-BDDB-E27399CDBB2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c:v>
                </c:pt>
                <c:pt idx="1">
                  <c:v>52 Weeks </c:v>
                </c:pt>
              </c:strCache>
            </c:strRef>
          </c:cat>
          <c:val>
            <c:numRef>
              <c:f>Sheet1!$B$2:$B$3</c:f>
              <c:numCache>
                <c:formatCode>General</c:formatCode>
                <c:ptCount val="2"/>
                <c:pt idx="0">
                  <c:v>1.7</c:v>
                </c:pt>
                <c:pt idx="1">
                  <c:v>37.9</c:v>
                </c:pt>
              </c:numCache>
            </c:numRef>
          </c:val>
          <c:extLst>
            <c:ext xmlns:c16="http://schemas.microsoft.com/office/drawing/2014/chart" uri="{C3380CC4-5D6E-409C-BE32-E72D297353CC}">
              <c16:uniqueId val="{00000000-3C4F-41F9-BDDB-E27399CDBB28}"/>
            </c:ext>
          </c:extLst>
        </c:ser>
        <c:ser>
          <c:idx val="1"/>
          <c:order val="1"/>
          <c:tx>
            <c:strRef>
              <c:f>Sheet1!$C$1</c:f>
              <c:strCache>
                <c:ptCount val="1"/>
                <c:pt idx="0">
                  <c:v>LDA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c:v>
                </c:pt>
                <c:pt idx="1">
                  <c:v>52 Weeks </c:v>
                </c:pt>
              </c:strCache>
            </c:strRef>
          </c:cat>
          <c:val>
            <c:numRef>
              <c:f>Sheet1!$C$2:$C$3</c:f>
              <c:numCache>
                <c:formatCode>General</c:formatCode>
                <c:ptCount val="2"/>
                <c:pt idx="0">
                  <c:v>11.2</c:v>
                </c:pt>
                <c:pt idx="1">
                  <c:v>40.5</c:v>
                </c:pt>
              </c:numCache>
            </c:numRef>
          </c:val>
          <c:extLst>
            <c:ext xmlns:c16="http://schemas.microsoft.com/office/drawing/2014/chart" uri="{C3380CC4-5D6E-409C-BE32-E72D297353CC}">
              <c16:uniqueId val="{00000001-3C4F-41F9-BDDB-E27399CDBB28}"/>
            </c:ext>
          </c:extLst>
        </c:ser>
        <c:ser>
          <c:idx val="2"/>
          <c:order val="2"/>
          <c:tx>
            <c:strRef>
              <c:f>Sheet1!$D$1</c:f>
              <c:strCache>
                <c:ptCount val="1"/>
                <c:pt idx="0">
                  <c:v>MDA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c:v>
                </c:pt>
                <c:pt idx="1">
                  <c:v>52 Weeks </c:v>
                </c:pt>
              </c:strCache>
            </c:strRef>
          </c:cat>
          <c:val>
            <c:numRef>
              <c:f>Sheet1!$D$2:$D$3</c:f>
              <c:numCache>
                <c:formatCode>General</c:formatCode>
                <c:ptCount val="2"/>
                <c:pt idx="0">
                  <c:v>55.2</c:v>
                </c:pt>
                <c:pt idx="1">
                  <c:v>19</c:v>
                </c:pt>
              </c:numCache>
            </c:numRef>
          </c:val>
          <c:extLst>
            <c:ext xmlns:c16="http://schemas.microsoft.com/office/drawing/2014/chart" uri="{C3380CC4-5D6E-409C-BE32-E72D297353CC}">
              <c16:uniqueId val="{00000002-3C4F-41F9-BDDB-E27399CDBB28}"/>
            </c:ext>
          </c:extLst>
        </c:ser>
        <c:ser>
          <c:idx val="3"/>
          <c:order val="3"/>
          <c:tx>
            <c:strRef>
              <c:f>Sheet1!$E$1</c:f>
              <c:strCache>
                <c:ptCount val="1"/>
                <c:pt idx="0">
                  <c:v>HDA</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c:v>
                </c:pt>
                <c:pt idx="1">
                  <c:v>52 Weeks </c:v>
                </c:pt>
              </c:strCache>
            </c:strRef>
          </c:cat>
          <c:val>
            <c:numRef>
              <c:f>Sheet1!$E$2:$E$3</c:f>
              <c:numCache>
                <c:formatCode>General</c:formatCode>
                <c:ptCount val="2"/>
                <c:pt idx="0">
                  <c:v>31.9</c:v>
                </c:pt>
                <c:pt idx="1">
                  <c:v>2.6</c:v>
                </c:pt>
              </c:numCache>
            </c:numRef>
          </c:val>
          <c:extLst>
            <c:ext xmlns:c16="http://schemas.microsoft.com/office/drawing/2014/chart" uri="{C3380CC4-5D6E-409C-BE32-E72D297353CC}">
              <c16:uniqueId val="{00000003-3C4F-41F9-BDDB-E27399CDBB28}"/>
            </c:ext>
          </c:extLst>
        </c:ser>
        <c:dLbls>
          <c:dLblPos val="ctr"/>
          <c:showLegendKey val="0"/>
          <c:showVal val="1"/>
          <c:showCatName val="0"/>
          <c:showSerName val="0"/>
          <c:showPercent val="0"/>
          <c:showBubbleSize val="0"/>
        </c:dLbls>
        <c:gapWidth val="150"/>
        <c:overlap val="100"/>
        <c:axId val="477879728"/>
        <c:axId val="477861968"/>
      </c:barChart>
      <c:catAx>
        <c:axId val="477879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7861968"/>
        <c:crosses val="autoZero"/>
        <c:auto val="1"/>
        <c:lblAlgn val="ctr"/>
        <c:lblOffset val="100"/>
        <c:noMultiLvlLbl val="0"/>
      </c:catAx>
      <c:valAx>
        <c:axId val="477861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Patients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7879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E732EA-104D-4B5D-88C7-4E63F4347BB6}" type="datetimeFigureOut">
              <a:rPr lang="fr-FR" smtClean="0"/>
              <a:t>19/04/2023</a:t>
            </a:fld>
            <a:endParaRPr lang="fr-F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100878-B69F-4B06-BAB2-4D90C78A9D88}" type="slidenum">
              <a:rPr lang="fr-FR" smtClean="0"/>
              <a:t>‹#›</a:t>
            </a:fld>
            <a:endParaRPr lang="fr-FR" dirty="0"/>
          </a:p>
        </p:txBody>
      </p:sp>
    </p:spTree>
    <p:extLst>
      <p:ext uri="{BB962C8B-B14F-4D97-AF65-F5344CB8AC3E}">
        <p14:creationId xmlns:p14="http://schemas.microsoft.com/office/powerpoint/2010/main" val="299233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C21F4-4976-4A1B-862D-6E0E52C93B76}" type="datetimeFigureOut">
              <a:rPr lang="en-US" smtClean="0"/>
              <a:t>4/19/2023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E3A30-7A5C-4042-BB65-159CE354FA1B}" type="slidenum">
              <a:rPr lang="en-US" smtClean="0"/>
              <a:t>‹#›</a:t>
            </a:fld>
            <a:endParaRPr lang="en-US" dirty="0"/>
          </a:p>
        </p:txBody>
      </p:sp>
    </p:spTree>
    <p:extLst>
      <p:ext uri="{BB962C8B-B14F-4D97-AF65-F5344CB8AC3E}">
        <p14:creationId xmlns:p14="http://schemas.microsoft.com/office/powerpoint/2010/main" val="3207405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Background pattern&#10;&#10;Description automatically generated">
            <a:extLst>
              <a:ext uri="{FF2B5EF4-FFF2-40B4-BE49-F238E27FC236}">
                <a16:creationId xmlns:a16="http://schemas.microsoft.com/office/drawing/2014/main" id="{76949D9D-03C0-EBEF-53E1-2472944EE7B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24255"/>
          <a:stretch/>
        </p:blipFill>
        <p:spPr>
          <a:xfrm>
            <a:off x="0" y="329140"/>
            <a:ext cx="12192000" cy="5194587"/>
          </a:xfrm>
          <a:prstGeom prst="rect">
            <a:avLst/>
          </a:prstGeom>
        </p:spPr>
      </p:pic>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bg1"/>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accent3">
                    <a:lumMod val="90000"/>
                  </a:schemeClr>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pic>
        <p:nvPicPr>
          <p:cNvPr id="8" name="logo" descr="Logo">
            <a:extLst>
              <a:ext uri="{FF2B5EF4-FFF2-40B4-BE49-F238E27FC236}">
                <a16:creationId xmlns:a16="http://schemas.microsoft.com/office/drawing/2014/main" id="{469BD240-66F5-4991-9E79-66CA79D63EF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9809" y="6156542"/>
            <a:ext cx="1537420" cy="481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CSF logo.jpg">
            <a:extLst>
              <a:ext uri="{FF2B5EF4-FFF2-40B4-BE49-F238E27FC236}">
                <a16:creationId xmlns:a16="http://schemas.microsoft.com/office/drawing/2014/main" id="{191EE999-2B91-4CC3-8B42-9361F75EF588}"/>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16799"/>
          <a:stretch/>
        </p:blipFill>
        <p:spPr bwMode="auto">
          <a:xfrm>
            <a:off x="10465496" y="5777894"/>
            <a:ext cx="1565754" cy="902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logo" descr="Logo">
            <a:extLst>
              <a:ext uri="{FF2B5EF4-FFF2-40B4-BE49-F238E27FC236}">
                <a16:creationId xmlns:a16="http://schemas.microsoft.com/office/drawing/2014/main" id="{4B9AF5EB-D694-B34A-B163-D1AB985FAC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9809" y="6156542"/>
            <a:ext cx="1537420" cy="481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SF logo.jpg">
            <a:extLst>
              <a:ext uri="{FF2B5EF4-FFF2-40B4-BE49-F238E27FC236}">
                <a16:creationId xmlns:a16="http://schemas.microsoft.com/office/drawing/2014/main" id="{2303C384-854E-AC6B-E9B1-80CF2737E276}"/>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16799"/>
          <a:stretch/>
        </p:blipFill>
        <p:spPr bwMode="auto">
          <a:xfrm>
            <a:off x="10465496" y="5777894"/>
            <a:ext cx="1565754" cy="902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68A91E8F-5CF4-868D-4F64-ABE9C750A49F}"/>
              </a:ext>
            </a:extLst>
          </p:cNvPr>
          <p:cNvSpPr/>
          <p:nvPr userDrawn="1"/>
        </p:nvSpPr>
        <p:spPr>
          <a:xfrm>
            <a:off x="0" y="-77637"/>
            <a:ext cx="12204000" cy="180000"/>
          </a:xfrm>
          <a:prstGeom prst="rect">
            <a:avLst/>
          </a:prstGeom>
          <a:solidFill>
            <a:srgbClr val="A39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1978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6: Chapter break">
    <p:spTree>
      <p:nvGrpSpPr>
        <p:cNvPr id="1" name=""/>
        <p:cNvGrpSpPr/>
        <p:nvPr/>
      </p:nvGrpSpPr>
      <p:grpSpPr>
        <a:xfrm>
          <a:off x="0" y="0"/>
          <a:ext cx="0" cy="0"/>
          <a:chOff x="0" y="0"/>
          <a:chExt cx="0" cy="0"/>
        </a:xfrm>
      </p:grpSpPr>
      <p:pic>
        <p:nvPicPr>
          <p:cNvPr id="15" name="Picture 14" descr="Background pattern&#10;&#10;Description automatically generated">
            <a:extLst>
              <a:ext uri="{FF2B5EF4-FFF2-40B4-BE49-F238E27FC236}">
                <a16:creationId xmlns:a16="http://schemas.microsoft.com/office/drawing/2014/main" id="{E10243A3-5D33-5935-0EDC-105AAF1B236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24255"/>
          <a:stretch/>
        </p:blipFill>
        <p:spPr>
          <a:xfrm>
            <a:off x="0" y="329141"/>
            <a:ext cx="12192000" cy="970460"/>
          </a:xfrm>
          <a:prstGeom prst="rect">
            <a:avLst/>
          </a:prstGeom>
        </p:spPr>
      </p:pic>
      <p:sp>
        <p:nvSpPr>
          <p:cNvPr id="16" name="Rectangle 15">
            <a:extLst>
              <a:ext uri="{FF2B5EF4-FFF2-40B4-BE49-F238E27FC236}">
                <a16:creationId xmlns:a16="http://schemas.microsoft.com/office/drawing/2014/main" id="{D6DEAD21-E8BD-3DD5-46FB-7168AABDB7A6}"/>
              </a:ext>
            </a:extLst>
          </p:cNvPr>
          <p:cNvSpPr/>
          <p:nvPr userDrawn="1"/>
        </p:nvSpPr>
        <p:spPr>
          <a:xfrm>
            <a:off x="0" y="-77638"/>
            <a:ext cx="12204000" cy="188807"/>
          </a:xfrm>
          <a:prstGeom prst="rect">
            <a:avLst/>
          </a:prstGeom>
          <a:solidFill>
            <a:srgbClr val="A39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1850" y="1709738"/>
            <a:ext cx="10515600" cy="2852737"/>
          </a:xfrm>
        </p:spPr>
        <p:txBody>
          <a:bodyPr anchor="b"/>
          <a:lstStyle>
            <a:lvl1pPr>
              <a:defRPr sz="6000">
                <a:solidFill>
                  <a:srgbClr val="5B4D94"/>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A39AC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7" name="logo" descr="Logo">
            <a:extLst>
              <a:ext uri="{FF2B5EF4-FFF2-40B4-BE49-F238E27FC236}">
                <a16:creationId xmlns:a16="http://schemas.microsoft.com/office/drawing/2014/main" id="{408BEA88-82EF-452B-B48B-0F7DFA33DE7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9809" y="6156542"/>
            <a:ext cx="1537420" cy="481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SF logo.jpg">
            <a:extLst>
              <a:ext uri="{FF2B5EF4-FFF2-40B4-BE49-F238E27FC236}">
                <a16:creationId xmlns:a16="http://schemas.microsoft.com/office/drawing/2014/main" id="{2B95E4F4-5009-4BE3-ABCF-16D00BE01C35}"/>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16799"/>
          <a:stretch/>
        </p:blipFill>
        <p:spPr bwMode="auto">
          <a:xfrm>
            <a:off x="10465496" y="5777894"/>
            <a:ext cx="1565754" cy="902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522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3820781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sz="half" idx="1"/>
          </p:nvPr>
        </p:nvSpPr>
        <p:spPr>
          <a:xfrm>
            <a:off x="694800" y="1449388"/>
            <a:ext cx="8100000"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1pPr>
              <a:defRPr>
                <a:solidFill>
                  <a:srgbClr val="09090B"/>
                </a:solidFill>
              </a:defRPr>
            </a:lvl1pPr>
            <a:lvl2pPr>
              <a:defRPr>
                <a:solidFill>
                  <a:srgbClr val="09090B"/>
                </a:solidFill>
              </a:defRPr>
            </a:lvl2pPr>
            <a:lvl3pPr>
              <a:defRPr>
                <a:solidFill>
                  <a:srgbClr val="09090B"/>
                </a:solidFill>
              </a:defRPr>
            </a:lvl3pPr>
            <a:lvl5pPr marL="1828800" indent="0">
              <a:buNone/>
              <a:defRPr/>
            </a:lvl5pPr>
          </a:lstStyle>
          <a:p>
            <a:pPr lvl="0"/>
            <a:r>
              <a:rPr lang="en-US" noProof="0" dirty="0"/>
              <a:t>Click to edit Master text styles</a:t>
            </a:r>
          </a:p>
          <a:p>
            <a:pPr lvl="1"/>
            <a:r>
              <a:rPr lang="en-US" noProof="0" dirty="0"/>
              <a:t>Second level</a:t>
            </a:r>
          </a:p>
          <a:p>
            <a:pPr lvl="2"/>
            <a:r>
              <a:rPr lang="en-US" noProof="0" dirty="0"/>
              <a:t>Third level</a:t>
            </a:r>
          </a:p>
        </p:txBody>
      </p:sp>
      <p:sp>
        <p:nvSpPr>
          <p:cNvPr id="6" name="Footer Placeholder 5"/>
          <p:cNvSpPr>
            <a:spLocks noGrp="1"/>
          </p:cNvSpPr>
          <p:nvPr>
            <p:ph type="ftr" sz="quarter" idx="11"/>
          </p:nvPr>
        </p:nvSpPr>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4143322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sz="half" idx="1"/>
          </p:nvPr>
        </p:nvSpPr>
        <p:spPr>
          <a:xfrm>
            <a:off x="694800" y="1449388"/>
            <a:ext cx="2520000"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4" name="Content Placeholder 3"/>
          <p:cNvSpPr>
            <a:spLocks noGrp="1"/>
          </p:cNvSpPr>
          <p:nvPr>
            <p:ph sz="half" idx="2"/>
          </p:nvPr>
        </p:nvSpPr>
        <p:spPr>
          <a:xfrm>
            <a:off x="3397703" y="1449388"/>
            <a:ext cx="8100000"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Footer Placeholder 5"/>
          <p:cNvSpPr>
            <a:spLocks noGrp="1"/>
          </p:cNvSpPr>
          <p:nvPr>
            <p:ph type="ftr" sz="quarter" idx="11"/>
          </p:nvPr>
        </p:nvSpPr>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84924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lvl1pPr>
              <a:defRPr>
                <a:solidFill>
                  <a:srgbClr val="5B4D94"/>
                </a:solidFill>
              </a:defRPr>
            </a:lvl1pPr>
          </a:lstStyle>
          <a:p>
            <a:r>
              <a:rPr lang="en-US" noProof="0" dirty="0"/>
              <a:t>Click to edit Master title style</a:t>
            </a:r>
            <a:endParaRPr lang="en-GB" noProof="0" dirty="0"/>
          </a:p>
        </p:txBody>
      </p:sp>
      <p:sp>
        <p:nvSpPr>
          <p:cNvPr id="3" name="Text Placeholder 2"/>
          <p:cNvSpPr>
            <a:spLocks noGrp="1"/>
          </p:cNvSpPr>
          <p:nvPr>
            <p:ph type="body" idx="1"/>
          </p:nvPr>
        </p:nvSpPr>
        <p:spPr>
          <a:xfrm>
            <a:off x="696000" y="1476000"/>
            <a:ext cx="5220000" cy="568761"/>
          </a:xfrm>
          <a:solidFill>
            <a:schemeClr val="tx1"/>
          </a:solidFill>
        </p:spPr>
        <p:txBody>
          <a:bodyPr anchor="ctr">
            <a:norm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277627"/>
          </a:xfrm>
        </p:spPr>
        <p:txBody>
          <a:bodyPr>
            <a:normAutofit/>
          </a:bodyPr>
          <a:lstStyle>
            <a:lvl1pPr>
              <a:defRPr sz="1800">
                <a:solidFill>
                  <a:srgbClr val="09090B"/>
                </a:solidFill>
              </a:defRPr>
            </a:lvl1pPr>
            <a:lvl2pPr>
              <a:defRPr sz="1600">
                <a:solidFill>
                  <a:srgbClr val="09090B"/>
                </a:solidFill>
              </a:defRPr>
            </a:lvl2pPr>
            <a:lvl3pPr>
              <a:defRPr sz="1400">
                <a:solidFill>
                  <a:srgbClr val="09090B"/>
                </a:solidFill>
              </a:defRPr>
            </a:lvl3pPr>
            <a:lvl4pPr>
              <a:defRPr sz="1200">
                <a:solidFill>
                  <a:srgbClr val="09090B"/>
                </a:solidFill>
              </a:defRPr>
            </a:lvl4pPr>
            <a:lvl5pPr>
              <a:defRPr sz="1200">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tx1"/>
          </a:solidFill>
        </p:spPr>
        <p:txBody>
          <a:bodyPr anchor="ctr">
            <a:normAutofit/>
          </a:bodyPr>
          <a:lstStyle>
            <a:lvl1pPr marL="0" indent="0">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277627"/>
          </a:xfrm>
        </p:spPr>
        <p:txBody>
          <a:bodyPr/>
          <a:lstStyle>
            <a:lvl1pPr>
              <a:defRPr sz="1800">
                <a:solidFill>
                  <a:srgbClr val="09090B"/>
                </a:solidFill>
              </a:defRPr>
            </a:lvl1pPr>
            <a:lvl2pPr>
              <a:defRPr sz="1600">
                <a:solidFill>
                  <a:srgbClr val="09090B"/>
                </a:solidFill>
              </a:defRPr>
            </a:lvl2pPr>
            <a:lvl3pPr>
              <a:defRPr sz="1400">
                <a:solidFill>
                  <a:srgbClr val="09090B"/>
                </a:solidFill>
              </a:defRPr>
            </a:lvl3pPr>
            <a:lvl4pPr>
              <a:defRPr sz="1200">
                <a:solidFill>
                  <a:srgbClr val="09090B"/>
                </a:solidFill>
              </a:defRPr>
            </a:lvl4pPr>
            <a:lvl5pPr>
              <a:defRPr sz="1200">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GB" dirty="0"/>
          </a:p>
        </p:txBody>
      </p:sp>
      <p:sp>
        <p:nvSpPr>
          <p:cNvPr id="7" name="Rectangle 6">
            <a:extLst>
              <a:ext uri="{FF2B5EF4-FFF2-40B4-BE49-F238E27FC236}">
                <a16:creationId xmlns:a16="http://schemas.microsoft.com/office/drawing/2014/main" id="{7ECCADF6-9EA0-A4FD-8E3B-6538A9376B28}"/>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 Placeholder 8">
            <a:extLst>
              <a:ext uri="{FF2B5EF4-FFF2-40B4-BE49-F238E27FC236}">
                <a16:creationId xmlns:a16="http://schemas.microsoft.com/office/drawing/2014/main" id="{3ABBA6E8-EC79-F01F-2D50-9CFB68F73E23}"/>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335762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noProof="0" dirty="0"/>
              <a:t>Click to edit Master title style</a:t>
            </a:r>
            <a:endParaRPr lang="en-GB" noProof="0"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GB" dirty="0"/>
          </a:p>
        </p:txBody>
      </p:sp>
    </p:spTree>
    <p:extLst>
      <p:ext uri="{BB962C8B-B14F-4D97-AF65-F5344CB8AC3E}">
        <p14:creationId xmlns:p14="http://schemas.microsoft.com/office/powerpoint/2010/main" val="1645326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4DB16-01B5-AC71-8CB0-BD116796834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687D7128-C2CA-6B5E-53AF-7D79D512301A}"/>
              </a:ext>
            </a:extLst>
          </p:cNvPr>
          <p:cNvSpPr>
            <a:spLocks noGrp="1"/>
          </p:cNvSpPr>
          <p:nvPr>
            <p:ph type="ftr" sz="quarter" idx="10"/>
          </p:nvPr>
        </p:nvSpPr>
        <p:spPr/>
        <p:txBody>
          <a:bodyPr/>
          <a:lstStyle>
            <a:lvl1pPr>
              <a:defRPr>
                <a:solidFill>
                  <a:schemeClr val="tx2"/>
                </a:solidFill>
              </a:defRPr>
            </a:lvl1pPr>
          </a:lstStyle>
          <a:p>
            <a:endParaRPr lang="en-GB" dirty="0"/>
          </a:p>
        </p:txBody>
      </p:sp>
    </p:spTree>
    <p:extLst>
      <p:ext uri="{BB962C8B-B14F-4D97-AF65-F5344CB8AC3E}">
        <p14:creationId xmlns:p14="http://schemas.microsoft.com/office/powerpoint/2010/main" val="2480131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2"/>
                </a:solidFill>
              </a:defRPr>
            </a:lvl1pPr>
          </a:lstStyle>
          <a:p>
            <a:endParaRPr lang="en-GB" dirty="0"/>
          </a:p>
        </p:txBody>
      </p:sp>
    </p:spTree>
    <p:extLst>
      <p:ext uri="{BB962C8B-B14F-4D97-AF65-F5344CB8AC3E}">
        <p14:creationId xmlns:p14="http://schemas.microsoft.com/office/powerpoint/2010/main" val="3614621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dirty="0"/>
          </a:p>
        </p:txBody>
      </p:sp>
    </p:spTree>
    <p:extLst>
      <p:ext uri="{BB962C8B-B14F-4D97-AF65-F5344CB8AC3E}">
        <p14:creationId xmlns:p14="http://schemas.microsoft.com/office/powerpoint/2010/main" val="1338891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F17438-3614-4213-8295-D05B0284CFEB}"/>
              </a:ext>
            </a:extLst>
          </p:cNvPr>
          <p:cNvSpPr/>
          <p:nvPr userDrawn="1"/>
        </p:nvSpPr>
        <p:spPr>
          <a:xfrm>
            <a:off x="6026051" y="1444315"/>
            <a:ext cx="5469273" cy="40382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904D96B-F2A8-4D69-9C36-528CBD6FF1BC}"/>
              </a:ext>
            </a:extLst>
          </p:cNvPr>
          <p:cNvSpPr/>
          <p:nvPr userDrawn="1"/>
        </p:nvSpPr>
        <p:spPr>
          <a:xfrm>
            <a:off x="6026051" y="1444316"/>
            <a:ext cx="5220000"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Key Results</a:t>
            </a:r>
          </a:p>
        </p:txBody>
      </p:sp>
      <p:sp>
        <p:nvSpPr>
          <p:cNvPr id="6" name="Rectangle 5">
            <a:extLst>
              <a:ext uri="{FF2B5EF4-FFF2-40B4-BE49-F238E27FC236}">
                <a16:creationId xmlns:a16="http://schemas.microsoft.com/office/drawing/2014/main" id="{41896E6D-616D-43E9-8898-649E1DB275E6}"/>
              </a:ext>
            </a:extLst>
          </p:cNvPr>
          <p:cNvSpPr/>
          <p:nvPr userDrawn="1"/>
        </p:nvSpPr>
        <p:spPr>
          <a:xfrm>
            <a:off x="696000" y="2984507"/>
            <a:ext cx="5220000" cy="2498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Method</a:t>
            </a:r>
          </a:p>
        </p:txBody>
      </p:sp>
      <p:sp>
        <p:nvSpPr>
          <p:cNvPr id="7" name="Rectangle 6">
            <a:extLst>
              <a:ext uri="{FF2B5EF4-FFF2-40B4-BE49-F238E27FC236}">
                <a16:creationId xmlns:a16="http://schemas.microsoft.com/office/drawing/2014/main" id="{5E209EDB-1CA1-4D1F-B586-F13A6CC77DAF}"/>
              </a:ext>
            </a:extLst>
          </p:cNvPr>
          <p:cNvSpPr/>
          <p:nvPr userDrawn="1"/>
        </p:nvSpPr>
        <p:spPr>
          <a:xfrm>
            <a:off x="695324" y="1444316"/>
            <a:ext cx="5220000" cy="147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Objective</a:t>
            </a:r>
          </a:p>
        </p:txBody>
      </p:sp>
      <p:sp>
        <p:nvSpPr>
          <p:cNvPr id="8" name="Title 1">
            <a:extLst>
              <a:ext uri="{FF2B5EF4-FFF2-40B4-BE49-F238E27FC236}">
                <a16:creationId xmlns:a16="http://schemas.microsoft.com/office/drawing/2014/main" id="{1718962A-E900-463F-90AE-FB26C34B5521}"/>
              </a:ext>
            </a:extLst>
          </p:cNvPr>
          <p:cNvSpPr>
            <a:spLocks noGrp="1"/>
          </p:cNvSpPr>
          <p:nvPr>
            <p:ph type="title"/>
          </p:nvPr>
        </p:nvSpPr>
        <p:spPr>
          <a:xfrm>
            <a:off x="696000" y="254897"/>
            <a:ext cx="10800000" cy="1008000"/>
          </a:xfrm>
          <a:blipFill dpi="0" rotWithShape="1">
            <a:blip r:embed="rId2">
              <a:extLst>
                <a:ext uri="{28A0092B-C50C-407E-A947-70E740481C1C}">
                  <a14:useLocalDpi xmlns:a14="http://schemas.microsoft.com/office/drawing/2010/main" val="0"/>
                </a:ext>
              </a:extLst>
            </a:blip>
            <a:srcRect/>
            <a:stretch>
              <a:fillRect/>
            </a:stretch>
          </a:blipFill>
        </p:spPr>
        <p:txBody>
          <a:bodyPr>
            <a:normAutofit/>
          </a:bodyPr>
          <a:lstStyle>
            <a:lvl1pPr>
              <a:defRPr sz="2400">
                <a:solidFill>
                  <a:schemeClr val="bg2"/>
                </a:solidFill>
              </a:defRPr>
            </a:lvl1pPr>
          </a:lstStyle>
          <a:p>
            <a:r>
              <a:rPr lang="en-US" noProof="0" dirty="0"/>
              <a:t>Click to edit Master title style</a:t>
            </a:r>
            <a:endParaRPr lang="en-GB" noProof="0" dirty="0"/>
          </a:p>
        </p:txBody>
      </p:sp>
      <p:cxnSp>
        <p:nvCxnSpPr>
          <p:cNvPr id="10" name="Straight Connector 9">
            <a:extLst>
              <a:ext uri="{FF2B5EF4-FFF2-40B4-BE49-F238E27FC236}">
                <a16:creationId xmlns:a16="http://schemas.microsoft.com/office/drawing/2014/main" id="{8C9617DF-5A89-4B2B-A928-4CF38A2C8C2B}"/>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 name="Text Placeholder 13">
            <a:extLst>
              <a:ext uri="{FF2B5EF4-FFF2-40B4-BE49-F238E27FC236}">
                <a16:creationId xmlns:a16="http://schemas.microsoft.com/office/drawing/2014/main" id="{7A3424F0-1F24-4336-B67D-7BE84F70D25B}"/>
              </a:ext>
            </a:extLst>
          </p:cNvPr>
          <p:cNvSpPr>
            <a:spLocks noGrp="1"/>
          </p:cNvSpPr>
          <p:nvPr>
            <p:ph type="body" sz="quarter" idx="13"/>
          </p:nvPr>
        </p:nvSpPr>
        <p:spPr>
          <a:xfrm>
            <a:off x="695324" y="1786815"/>
            <a:ext cx="5220000" cy="1117017"/>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Text Placeholder 13">
            <a:extLst>
              <a:ext uri="{FF2B5EF4-FFF2-40B4-BE49-F238E27FC236}">
                <a16:creationId xmlns:a16="http://schemas.microsoft.com/office/drawing/2014/main" id="{5E694D8C-2F0D-4D26-AC2E-B08208543BC2}"/>
              </a:ext>
            </a:extLst>
          </p:cNvPr>
          <p:cNvSpPr>
            <a:spLocks noGrp="1"/>
          </p:cNvSpPr>
          <p:nvPr>
            <p:ph type="body" sz="quarter" idx="14"/>
          </p:nvPr>
        </p:nvSpPr>
        <p:spPr>
          <a:xfrm>
            <a:off x="696000" y="3295650"/>
            <a:ext cx="5219324" cy="2186932"/>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FED45A9-623F-476E-8A65-C6AB1E0E1DFD}"/>
              </a:ext>
            </a:extLst>
          </p:cNvPr>
          <p:cNvSpPr>
            <a:spLocks noGrp="1"/>
          </p:cNvSpPr>
          <p:nvPr>
            <p:ph type="body" sz="quarter" idx="15"/>
          </p:nvPr>
        </p:nvSpPr>
        <p:spPr>
          <a:xfrm>
            <a:off x="6026051" y="1786815"/>
            <a:ext cx="5469272" cy="3695765"/>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4">
            <a:extLst>
              <a:ext uri="{FF2B5EF4-FFF2-40B4-BE49-F238E27FC236}">
                <a16:creationId xmlns:a16="http://schemas.microsoft.com/office/drawing/2014/main" id="{C0A3ED0A-71BF-4ABD-8029-080C35DFD2A1}"/>
              </a:ext>
            </a:extLst>
          </p:cNvPr>
          <p:cNvSpPr>
            <a:spLocks noGrp="1"/>
          </p:cNvSpPr>
          <p:nvPr>
            <p:ph type="ftr" sz="quarter" idx="11"/>
          </p:nvPr>
        </p:nvSpPr>
        <p:spPr>
          <a:xfrm>
            <a:off x="704497" y="6131861"/>
            <a:ext cx="9031665" cy="581635"/>
          </a:xfrm>
        </p:spPr>
        <p:txBody>
          <a:bodyPr/>
          <a:lstStyle>
            <a:lvl1pPr>
              <a:defRPr>
                <a:solidFill>
                  <a:schemeClr val="tx2"/>
                </a:solidFill>
              </a:defRPr>
            </a:lvl1pPr>
          </a:lstStyle>
          <a:p>
            <a:endParaRPr lang="en-GB" dirty="0"/>
          </a:p>
        </p:txBody>
      </p:sp>
      <p:sp>
        <p:nvSpPr>
          <p:cNvPr id="2" name="Rectangle 1">
            <a:extLst>
              <a:ext uri="{FF2B5EF4-FFF2-40B4-BE49-F238E27FC236}">
                <a16:creationId xmlns:a16="http://schemas.microsoft.com/office/drawing/2014/main" id="{D4A8643B-ADF4-CB44-EB79-F17D169E9669}"/>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8">
            <a:extLst>
              <a:ext uri="{FF2B5EF4-FFF2-40B4-BE49-F238E27FC236}">
                <a16:creationId xmlns:a16="http://schemas.microsoft.com/office/drawing/2014/main" id="{67CF998A-83E3-B9BA-E541-9E5F792DD57B}"/>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79802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E590F-E9D3-E2E7-E568-07DCA48F9376}"/>
              </a:ext>
            </a:extLst>
          </p:cNvPr>
          <p:cNvSpPr>
            <a:spLocks noGrp="1"/>
          </p:cNvSpPr>
          <p:nvPr>
            <p:ph type="title"/>
          </p:nvPr>
        </p:nvSpPr>
        <p:spPr/>
        <p:txBody>
          <a:bodyPr/>
          <a:lstStyle/>
          <a:p>
            <a:r>
              <a:rPr lang="en-US" dirty="0"/>
              <a:t>Click to edit Master title style</a:t>
            </a:r>
            <a:endParaRPr lang="en-GB" dirty="0"/>
          </a:p>
        </p:txBody>
      </p:sp>
      <p:sp>
        <p:nvSpPr>
          <p:cNvPr id="3" name="Footer Placeholder 2">
            <a:extLst>
              <a:ext uri="{FF2B5EF4-FFF2-40B4-BE49-F238E27FC236}">
                <a16:creationId xmlns:a16="http://schemas.microsoft.com/office/drawing/2014/main" id="{EBA179B4-6277-11FC-549E-14B728EE211C}"/>
              </a:ext>
            </a:extLst>
          </p:cNvPr>
          <p:cNvSpPr>
            <a:spLocks noGrp="1"/>
          </p:cNvSpPr>
          <p:nvPr>
            <p:ph type="ftr" sz="quarter" idx="10"/>
          </p:nvPr>
        </p:nvSpPr>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29416428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F17438-3614-4213-8295-D05B0284CFEB}"/>
              </a:ext>
            </a:extLst>
          </p:cNvPr>
          <p:cNvSpPr/>
          <p:nvPr userDrawn="1"/>
        </p:nvSpPr>
        <p:spPr>
          <a:xfrm>
            <a:off x="6026051" y="1444315"/>
            <a:ext cx="5469273" cy="40382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904D96B-F2A8-4D69-9C36-528CBD6FF1BC}"/>
              </a:ext>
            </a:extLst>
          </p:cNvPr>
          <p:cNvSpPr/>
          <p:nvPr userDrawn="1"/>
        </p:nvSpPr>
        <p:spPr>
          <a:xfrm>
            <a:off x="6026051" y="1444316"/>
            <a:ext cx="5220000"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Key Results</a:t>
            </a:r>
          </a:p>
        </p:txBody>
      </p:sp>
      <p:sp>
        <p:nvSpPr>
          <p:cNvPr id="6" name="Rectangle 5">
            <a:extLst>
              <a:ext uri="{FF2B5EF4-FFF2-40B4-BE49-F238E27FC236}">
                <a16:creationId xmlns:a16="http://schemas.microsoft.com/office/drawing/2014/main" id="{41896E6D-616D-43E9-8898-649E1DB275E6}"/>
              </a:ext>
            </a:extLst>
          </p:cNvPr>
          <p:cNvSpPr/>
          <p:nvPr userDrawn="1"/>
        </p:nvSpPr>
        <p:spPr>
          <a:xfrm>
            <a:off x="696000" y="3623095"/>
            <a:ext cx="5220000" cy="18598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Key Results </a:t>
            </a:r>
          </a:p>
        </p:txBody>
      </p:sp>
      <p:sp>
        <p:nvSpPr>
          <p:cNvPr id="7" name="Rectangle 6">
            <a:extLst>
              <a:ext uri="{FF2B5EF4-FFF2-40B4-BE49-F238E27FC236}">
                <a16:creationId xmlns:a16="http://schemas.microsoft.com/office/drawing/2014/main" id="{5E209EDB-1CA1-4D1F-B586-F13A6CC77DAF}"/>
              </a:ext>
            </a:extLst>
          </p:cNvPr>
          <p:cNvSpPr/>
          <p:nvPr userDrawn="1"/>
        </p:nvSpPr>
        <p:spPr>
          <a:xfrm>
            <a:off x="695324" y="1444316"/>
            <a:ext cx="5220000" cy="147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2"/>
                </a:solidFill>
                <a:effectLst/>
                <a:uLnTx/>
                <a:uFillTx/>
                <a:latin typeface="Calibri" panose="020F0502020204030204"/>
                <a:ea typeface="+mn-ea"/>
                <a:cs typeface="+mn-cs"/>
              </a:rPr>
              <a:t>Objective</a:t>
            </a:r>
          </a:p>
        </p:txBody>
      </p:sp>
      <p:sp>
        <p:nvSpPr>
          <p:cNvPr id="8" name="Title 1">
            <a:extLst>
              <a:ext uri="{FF2B5EF4-FFF2-40B4-BE49-F238E27FC236}">
                <a16:creationId xmlns:a16="http://schemas.microsoft.com/office/drawing/2014/main" id="{1718962A-E900-463F-90AE-FB26C34B5521}"/>
              </a:ext>
            </a:extLst>
          </p:cNvPr>
          <p:cNvSpPr>
            <a:spLocks noGrp="1"/>
          </p:cNvSpPr>
          <p:nvPr>
            <p:ph type="title"/>
          </p:nvPr>
        </p:nvSpPr>
        <p:spPr>
          <a:xfrm>
            <a:off x="696000" y="254897"/>
            <a:ext cx="10800000" cy="1008000"/>
          </a:xfrm>
          <a:blipFill dpi="0" rotWithShape="1">
            <a:blip r:embed="rId2">
              <a:extLst>
                <a:ext uri="{28A0092B-C50C-407E-A947-70E740481C1C}">
                  <a14:useLocalDpi xmlns:a14="http://schemas.microsoft.com/office/drawing/2010/main" val="0"/>
                </a:ext>
              </a:extLst>
            </a:blip>
            <a:srcRect/>
            <a:stretch>
              <a:fillRect/>
            </a:stretch>
          </a:blipFill>
        </p:spPr>
        <p:txBody>
          <a:bodyPr>
            <a:normAutofit/>
          </a:bodyPr>
          <a:lstStyle>
            <a:lvl1pPr>
              <a:defRPr sz="2400">
                <a:solidFill>
                  <a:schemeClr val="bg2"/>
                </a:solidFill>
              </a:defRPr>
            </a:lvl1pPr>
          </a:lstStyle>
          <a:p>
            <a:r>
              <a:rPr lang="en-US" noProof="0" dirty="0"/>
              <a:t>Click to edit Master title style</a:t>
            </a:r>
            <a:endParaRPr lang="en-GB" noProof="0" dirty="0"/>
          </a:p>
        </p:txBody>
      </p:sp>
      <p:cxnSp>
        <p:nvCxnSpPr>
          <p:cNvPr id="10" name="Straight Connector 9">
            <a:extLst>
              <a:ext uri="{FF2B5EF4-FFF2-40B4-BE49-F238E27FC236}">
                <a16:creationId xmlns:a16="http://schemas.microsoft.com/office/drawing/2014/main" id="{8C9617DF-5A89-4B2B-A928-4CF38A2C8C2B}"/>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2" name="Text Placeholder 13">
            <a:extLst>
              <a:ext uri="{FF2B5EF4-FFF2-40B4-BE49-F238E27FC236}">
                <a16:creationId xmlns:a16="http://schemas.microsoft.com/office/drawing/2014/main" id="{7A3424F0-1F24-4336-B67D-7BE84F70D25B}"/>
              </a:ext>
            </a:extLst>
          </p:cNvPr>
          <p:cNvSpPr>
            <a:spLocks noGrp="1"/>
          </p:cNvSpPr>
          <p:nvPr>
            <p:ph type="body" sz="quarter" idx="13"/>
          </p:nvPr>
        </p:nvSpPr>
        <p:spPr>
          <a:xfrm>
            <a:off x="695324" y="1786815"/>
            <a:ext cx="5220000" cy="1793957"/>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Text Placeholder 13">
            <a:extLst>
              <a:ext uri="{FF2B5EF4-FFF2-40B4-BE49-F238E27FC236}">
                <a16:creationId xmlns:a16="http://schemas.microsoft.com/office/drawing/2014/main" id="{5E694D8C-2F0D-4D26-AC2E-B08208543BC2}"/>
              </a:ext>
            </a:extLst>
          </p:cNvPr>
          <p:cNvSpPr>
            <a:spLocks noGrp="1"/>
          </p:cNvSpPr>
          <p:nvPr>
            <p:ph type="body" sz="quarter" idx="14"/>
          </p:nvPr>
        </p:nvSpPr>
        <p:spPr>
          <a:xfrm>
            <a:off x="696000" y="3980333"/>
            <a:ext cx="5219324" cy="1502248"/>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FED45A9-623F-476E-8A65-C6AB1E0E1DFD}"/>
              </a:ext>
            </a:extLst>
          </p:cNvPr>
          <p:cNvSpPr>
            <a:spLocks noGrp="1"/>
          </p:cNvSpPr>
          <p:nvPr>
            <p:ph type="body" sz="quarter" idx="15"/>
          </p:nvPr>
        </p:nvSpPr>
        <p:spPr>
          <a:xfrm>
            <a:off x="6026051" y="1786815"/>
            <a:ext cx="5469272" cy="3695765"/>
          </a:xfrm>
          <a:solidFill>
            <a:schemeClr val="bg2">
              <a:lumMod val="95000"/>
            </a:schemeClr>
          </a:solidFill>
        </p:spPr>
        <p:txBody>
          <a:bodyPr>
            <a:normAutofit/>
          </a:bodyPr>
          <a:lstStyle>
            <a:lvl1pPr>
              <a:defRPr sz="1400">
                <a:solidFill>
                  <a:schemeClr val="tx2"/>
                </a:solidFill>
              </a:defRPr>
            </a:lvl1pPr>
            <a:lvl2pPr>
              <a:defRPr sz="1200">
                <a:solidFill>
                  <a:schemeClr val="tx2"/>
                </a:solidFill>
              </a:defRPr>
            </a:lvl2pPr>
            <a:lvl3pPr>
              <a:defRPr sz="1100">
                <a:solidFill>
                  <a:schemeClr val="tx2"/>
                </a:solidFill>
              </a:defRPr>
            </a:lvl3pPr>
            <a:lvl4pPr>
              <a:defRPr sz="1050">
                <a:solidFill>
                  <a:schemeClr val="tx2"/>
                </a:solidFill>
              </a:defRPr>
            </a:lvl4pPr>
            <a:lvl5pPr>
              <a:defRPr sz="105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4">
            <a:extLst>
              <a:ext uri="{FF2B5EF4-FFF2-40B4-BE49-F238E27FC236}">
                <a16:creationId xmlns:a16="http://schemas.microsoft.com/office/drawing/2014/main" id="{C0A3ED0A-71BF-4ABD-8029-080C35DFD2A1}"/>
              </a:ext>
            </a:extLst>
          </p:cNvPr>
          <p:cNvSpPr>
            <a:spLocks noGrp="1"/>
          </p:cNvSpPr>
          <p:nvPr>
            <p:ph type="ftr" sz="quarter" idx="11"/>
          </p:nvPr>
        </p:nvSpPr>
        <p:spPr>
          <a:xfrm>
            <a:off x="704497" y="6131861"/>
            <a:ext cx="9031665" cy="581635"/>
          </a:xfrm>
        </p:spPr>
        <p:txBody>
          <a:bodyPr/>
          <a:lstStyle>
            <a:lvl1pPr>
              <a:defRPr>
                <a:solidFill>
                  <a:schemeClr val="tx2"/>
                </a:solidFill>
              </a:defRPr>
            </a:lvl1pPr>
          </a:lstStyle>
          <a:p>
            <a:endParaRPr lang="en-GB" dirty="0"/>
          </a:p>
        </p:txBody>
      </p:sp>
      <p:sp>
        <p:nvSpPr>
          <p:cNvPr id="2" name="Rectangle 1">
            <a:extLst>
              <a:ext uri="{FF2B5EF4-FFF2-40B4-BE49-F238E27FC236}">
                <a16:creationId xmlns:a16="http://schemas.microsoft.com/office/drawing/2014/main" id="{D4A8643B-ADF4-CB44-EB79-F17D169E9669}"/>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8">
            <a:extLst>
              <a:ext uri="{FF2B5EF4-FFF2-40B4-BE49-F238E27FC236}">
                <a16:creationId xmlns:a16="http://schemas.microsoft.com/office/drawing/2014/main" id="{67CF998A-83E3-B9BA-E541-9E5F792DD57B}"/>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55629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lvl1pPr>
              <a:defRPr>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lvl1pPr>
              <a:defRPr>
                <a:solidFill>
                  <a:srgbClr val="09090B"/>
                </a:solidFill>
              </a:defRPr>
            </a:lvl1pPr>
          </a:lstStyle>
          <a:p>
            <a:endParaRPr lang="en-GB" dirty="0"/>
          </a:p>
        </p:txBody>
      </p:sp>
      <p:cxnSp>
        <p:nvCxnSpPr>
          <p:cNvPr id="6" name="Straight Connector 5">
            <a:extLst>
              <a:ext uri="{FF2B5EF4-FFF2-40B4-BE49-F238E27FC236}">
                <a16:creationId xmlns:a16="http://schemas.microsoft.com/office/drawing/2014/main" id="{BFC97BF7-38F9-4750-A206-257D238A7EC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0025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lvl1pPr>
              <a:defRPr>
                <a:solidFill>
                  <a:srgbClr val="5B4D94"/>
                </a:solidFill>
              </a:defRPr>
            </a:lvl1pPr>
          </a:lstStyle>
          <a:p>
            <a:r>
              <a:rPr lang="en-US" noProof="0" dirty="0"/>
              <a:t>Click to edit Master title style</a:t>
            </a:r>
            <a:endParaRPr lang="en-GB" noProof="0" dirty="0"/>
          </a:p>
        </p:txBody>
      </p:sp>
      <p:sp>
        <p:nvSpPr>
          <p:cNvPr id="5" name="Footer Placeholder 4"/>
          <p:cNvSpPr>
            <a:spLocks noGrp="1"/>
          </p:cNvSpPr>
          <p:nvPr>
            <p:ph type="ftr" sz="quarter" idx="11"/>
          </p:nvPr>
        </p:nvSpPr>
        <p:spPr/>
        <p:txBody>
          <a:bodyPr/>
          <a:lstStyle>
            <a:lvl1pPr>
              <a:defRPr>
                <a:solidFill>
                  <a:srgbClr val="09090B"/>
                </a:solidFill>
              </a:defRPr>
            </a:lvl1pPr>
          </a:lstStyle>
          <a:p>
            <a:endParaRPr lang="en-GB" dirty="0"/>
          </a:p>
        </p:txBody>
      </p:sp>
      <p:cxnSp>
        <p:nvCxnSpPr>
          <p:cNvPr id="6" name="Straight Connector 5">
            <a:extLst>
              <a:ext uri="{FF2B5EF4-FFF2-40B4-BE49-F238E27FC236}">
                <a16:creationId xmlns:a16="http://schemas.microsoft.com/office/drawing/2014/main" id="{BFC97BF7-38F9-4750-A206-257D238A7EC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209771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normAutofit/>
          </a:bodyPr>
          <a:lstStyle>
            <a:lvl1pPr>
              <a:defRPr sz="3200">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dirty="0"/>
          </a:p>
        </p:txBody>
      </p:sp>
      <p:cxnSp>
        <p:nvCxnSpPr>
          <p:cNvPr id="6" name="Straight Connector 5">
            <a:extLst>
              <a:ext uri="{FF2B5EF4-FFF2-40B4-BE49-F238E27FC236}">
                <a16:creationId xmlns:a16="http://schemas.microsoft.com/office/drawing/2014/main" id="{BFC97BF7-38F9-4750-A206-257D238A7EC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 name="Rectangle 3">
            <a:extLst>
              <a:ext uri="{FF2B5EF4-FFF2-40B4-BE49-F238E27FC236}">
                <a16:creationId xmlns:a16="http://schemas.microsoft.com/office/drawing/2014/main" id="{30752A0A-6CCD-067E-A6F7-66EA761650C5}"/>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8">
            <a:extLst>
              <a:ext uri="{FF2B5EF4-FFF2-40B4-BE49-F238E27FC236}">
                <a16:creationId xmlns:a16="http://schemas.microsoft.com/office/drawing/2014/main" id="{B14B33B3-8C6E-3F0B-DD4D-1A5E4C532E90}"/>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1635319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normAutofit/>
          </a:bodyPr>
          <a:lstStyle>
            <a:lvl1pPr>
              <a:defRPr sz="3200">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idx="1"/>
          </p:nvPr>
        </p:nvSpPr>
        <p:spPr>
          <a:xfrm>
            <a:off x="696000" y="1449391"/>
            <a:ext cx="5400000" cy="3911741"/>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dirty="0"/>
          </a:p>
        </p:txBody>
      </p:sp>
      <p:cxnSp>
        <p:nvCxnSpPr>
          <p:cNvPr id="6" name="Straight Connector 5">
            <a:extLst>
              <a:ext uri="{FF2B5EF4-FFF2-40B4-BE49-F238E27FC236}">
                <a16:creationId xmlns:a16="http://schemas.microsoft.com/office/drawing/2014/main" id="{BFC97BF7-38F9-4750-A206-257D238A7EC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8" name="Content Placeholder 2">
            <a:extLst>
              <a:ext uri="{FF2B5EF4-FFF2-40B4-BE49-F238E27FC236}">
                <a16:creationId xmlns:a16="http://schemas.microsoft.com/office/drawing/2014/main" id="{22A046B4-3898-6625-5185-3B864B149789}"/>
              </a:ext>
            </a:extLst>
          </p:cNvPr>
          <p:cNvSpPr>
            <a:spLocks noGrp="1"/>
          </p:cNvSpPr>
          <p:nvPr>
            <p:ph idx="13"/>
          </p:nvPr>
        </p:nvSpPr>
        <p:spPr>
          <a:xfrm>
            <a:off x="6104497" y="1445951"/>
            <a:ext cx="5400000" cy="3911741"/>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Rectangle 3">
            <a:extLst>
              <a:ext uri="{FF2B5EF4-FFF2-40B4-BE49-F238E27FC236}">
                <a16:creationId xmlns:a16="http://schemas.microsoft.com/office/drawing/2014/main" id="{360C3AE3-D40D-7EC6-A1FF-A4F78BC9817B}"/>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 Placeholder 8">
            <a:extLst>
              <a:ext uri="{FF2B5EF4-FFF2-40B4-BE49-F238E27FC236}">
                <a16:creationId xmlns:a16="http://schemas.microsoft.com/office/drawing/2014/main" id="{54F88E33-9DD7-3186-AB87-8C5DD058423B}"/>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361636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normAutofit/>
          </a:bodyPr>
          <a:lstStyle>
            <a:lvl1pPr>
              <a:defRPr sz="3200">
                <a:solidFill>
                  <a:srgbClr val="5B4D94"/>
                </a:solidFill>
              </a:defRPr>
            </a:lvl1pPr>
          </a:lstStyle>
          <a:p>
            <a:r>
              <a:rPr lang="en-US" noProof="0" dirty="0"/>
              <a:t>Click to edit Master title style</a:t>
            </a:r>
            <a:endParaRPr lang="en-GB" noProof="0"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dirty="0"/>
          </a:p>
        </p:txBody>
      </p:sp>
      <p:cxnSp>
        <p:nvCxnSpPr>
          <p:cNvPr id="6" name="Straight Connector 5">
            <a:extLst>
              <a:ext uri="{FF2B5EF4-FFF2-40B4-BE49-F238E27FC236}">
                <a16:creationId xmlns:a16="http://schemas.microsoft.com/office/drawing/2014/main" id="{BFC97BF7-38F9-4750-A206-257D238A7EC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 name="Rectangle 2">
            <a:extLst>
              <a:ext uri="{FF2B5EF4-FFF2-40B4-BE49-F238E27FC236}">
                <a16:creationId xmlns:a16="http://schemas.microsoft.com/office/drawing/2014/main" id="{2A7FF31A-9BC4-DD97-0657-11EC4D1862C0}"/>
              </a:ext>
            </a:extLst>
          </p:cNvPr>
          <p:cNvSpPr/>
          <p:nvPr userDrawn="1"/>
        </p:nvSpPr>
        <p:spPr>
          <a:xfrm>
            <a:off x="704496" y="5525230"/>
            <a:ext cx="10800000" cy="5816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 Placeholder 8">
            <a:extLst>
              <a:ext uri="{FF2B5EF4-FFF2-40B4-BE49-F238E27FC236}">
                <a16:creationId xmlns:a16="http://schemas.microsoft.com/office/drawing/2014/main" id="{7132845D-3061-6495-CA27-CC6D331CBF49}"/>
              </a:ext>
            </a:extLst>
          </p:cNvPr>
          <p:cNvSpPr>
            <a:spLocks noGrp="1"/>
          </p:cNvSpPr>
          <p:nvPr>
            <p:ph type="body" sz="quarter" idx="12" hasCustomPrompt="1"/>
          </p:nvPr>
        </p:nvSpPr>
        <p:spPr>
          <a:xfrm>
            <a:off x="704496" y="5525230"/>
            <a:ext cx="10800000" cy="582613"/>
          </a:xfrm>
        </p:spPr>
        <p:txBody>
          <a:bodyPr anchor="ctr">
            <a:normAutofit/>
          </a:bodyPr>
          <a:lstStyle>
            <a:lvl1pPr marL="0" indent="0" algn="ctr">
              <a:lnSpc>
                <a:spcPct val="100000"/>
              </a:lnSpc>
              <a:spcBef>
                <a:spcPts val="0"/>
              </a:spcBef>
              <a:buNone/>
              <a:defRPr sz="1800" b="1">
                <a:solidFill>
                  <a:schemeClr val="bg1"/>
                </a:solidFill>
              </a:defRPr>
            </a:lvl1pPr>
          </a:lstStyle>
          <a:p>
            <a:pPr lvl="0"/>
            <a:r>
              <a:rPr lang="en-US" dirty="0"/>
              <a:t>Call out</a:t>
            </a:r>
          </a:p>
        </p:txBody>
      </p:sp>
    </p:spTree>
    <p:extLst>
      <p:ext uri="{BB962C8B-B14F-4D97-AF65-F5344CB8AC3E}">
        <p14:creationId xmlns:p14="http://schemas.microsoft.com/office/powerpoint/2010/main" val="119514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idx="1"/>
          </p:nvPr>
        </p:nvSpPr>
        <p:spPr>
          <a:xfrm>
            <a:off x="3395711" y="1449388"/>
            <a:ext cx="8100000" cy="4535487"/>
          </a:xfrm>
        </p:spPr>
        <p:txBody>
          <a:bodyPr/>
          <a:lstStyle>
            <a:lvl1pPr>
              <a:defRPr>
                <a:solidFill>
                  <a:srgbClr val="09090B"/>
                </a:solidFill>
              </a:defRPr>
            </a:lvl1pPr>
            <a:lvl2pPr>
              <a:defRPr>
                <a:solidFill>
                  <a:srgbClr val="09090B"/>
                </a:solidFill>
              </a:defRPr>
            </a:lvl2pPr>
            <a:lvl3pPr>
              <a:defRPr>
                <a:solidFill>
                  <a:srgbClr val="09090B"/>
                </a:solidFill>
              </a:defRPr>
            </a:lvl3pPr>
            <a:lvl4pPr>
              <a:defRPr>
                <a:solidFill>
                  <a:srgbClr val="09090B"/>
                </a:solidFill>
              </a:defRPr>
            </a:lvl4pPr>
            <a:lvl5pP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191668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B4D94"/>
                </a:solidFill>
              </a:defRPr>
            </a:lvl1pPr>
          </a:lstStyle>
          <a:p>
            <a:r>
              <a:rPr lang="en-US" noProof="0" dirty="0"/>
              <a:t>Click to edit Master title style</a:t>
            </a:r>
            <a:endParaRPr lang="en-GB" noProof="0" dirty="0"/>
          </a:p>
        </p:txBody>
      </p:sp>
      <p:sp>
        <p:nvSpPr>
          <p:cNvPr id="3" name="Content Placeholder 2"/>
          <p:cNvSpPr>
            <a:spLocks noGrp="1"/>
          </p:cNvSpPr>
          <p:nvPr>
            <p:ph idx="1"/>
          </p:nvPr>
        </p:nvSpPr>
        <p:spPr>
          <a:xfrm>
            <a:off x="694800" y="1449388"/>
            <a:ext cx="8100000" cy="4535487"/>
          </a:xfrm>
        </p:spPr>
        <p:txBody>
          <a:bodyPr/>
          <a:lstStyle>
            <a:lvl1pPr>
              <a:buClr>
                <a:schemeClr val="accent1"/>
              </a:buClr>
              <a:defRPr>
                <a:solidFill>
                  <a:srgbClr val="09090B"/>
                </a:solidFill>
              </a:defRPr>
            </a:lvl1pPr>
            <a:lvl2pPr>
              <a:buClr>
                <a:schemeClr val="accent1"/>
              </a:buClr>
              <a:defRPr>
                <a:solidFill>
                  <a:srgbClr val="09090B"/>
                </a:solidFill>
              </a:defRPr>
            </a:lvl2pPr>
            <a:lvl3pPr>
              <a:buClr>
                <a:schemeClr val="accent1"/>
              </a:buClr>
              <a:defRPr>
                <a:solidFill>
                  <a:srgbClr val="09090B"/>
                </a:solidFill>
              </a:defRPr>
            </a:lvl3pPr>
            <a:lvl4pPr>
              <a:buClr>
                <a:schemeClr val="accent1"/>
              </a:buClr>
              <a:defRPr>
                <a:solidFill>
                  <a:srgbClr val="09090B"/>
                </a:solidFill>
              </a:defRPr>
            </a:lvl4pPr>
            <a:lvl5pPr>
              <a:buClr>
                <a:schemeClr val="accent1"/>
              </a:buClr>
              <a:defRPr>
                <a:solidFill>
                  <a:srgbClr val="09090B"/>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lvl1pPr>
              <a:defRPr>
                <a:solidFill>
                  <a:srgbClr val="09090B"/>
                </a:solidFill>
              </a:defRPr>
            </a:lvl1pPr>
          </a:lstStyle>
          <a:p>
            <a:endParaRPr lang="en-GB" dirty="0"/>
          </a:p>
        </p:txBody>
      </p:sp>
    </p:spTree>
    <p:extLst>
      <p:ext uri="{BB962C8B-B14F-4D97-AF65-F5344CB8AC3E}">
        <p14:creationId xmlns:p14="http://schemas.microsoft.com/office/powerpoint/2010/main" val="271671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CSF logo.jpg">
            <a:extLst>
              <a:ext uri="{FF2B5EF4-FFF2-40B4-BE49-F238E27FC236}">
                <a16:creationId xmlns:a16="http://schemas.microsoft.com/office/drawing/2014/main" id="{66C8BC60-5182-47C3-9067-7705B373C053}"/>
              </a:ext>
            </a:extLst>
          </p:cNvPr>
          <p:cNvPicPr>
            <a:picLocks noChangeAspect="1"/>
          </p:cNvPicPr>
          <p:nvPr userDrawn="1"/>
        </p:nvPicPr>
        <p:blipFill rotWithShape="1">
          <a:blip r:embed="rId22">
            <a:extLst>
              <a:ext uri="{28A0092B-C50C-407E-A947-70E740481C1C}">
                <a14:useLocalDpi xmlns:a14="http://schemas.microsoft.com/office/drawing/2010/main" val="0"/>
              </a:ext>
            </a:extLst>
          </a:blip>
          <a:srcRect b="16799"/>
          <a:stretch/>
        </p:blipFill>
        <p:spPr bwMode="auto">
          <a:xfrm>
            <a:off x="10465496" y="5777894"/>
            <a:ext cx="1565754" cy="902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rgbClr val="09090B"/>
                </a:solidFill>
              </a:defRPr>
            </a:lvl1pPr>
          </a:lstStyle>
          <a:p>
            <a:endParaRPr lang="en-GB" dirty="0"/>
          </a:p>
        </p:txBody>
      </p:sp>
      <p:cxnSp>
        <p:nvCxnSpPr>
          <p:cNvPr id="11" name="Straight Connector 10">
            <a:extLst>
              <a:ext uri="{FF2B5EF4-FFF2-40B4-BE49-F238E27FC236}">
                <a16:creationId xmlns:a16="http://schemas.microsoft.com/office/drawing/2014/main" id="{0B94DEC3-7601-4F96-A2E1-9A72ED7EE0F6}"/>
              </a:ext>
            </a:extLst>
          </p:cNvPr>
          <p:cNvCxnSpPr>
            <a:cxnSpLocks noChangeShapeType="1"/>
          </p:cNvCxnSpPr>
          <p:nvPr userDrawn="1"/>
        </p:nvCxnSpPr>
        <p:spPr bwMode="auto">
          <a:xfrm>
            <a:off x="704497" y="1375418"/>
            <a:ext cx="10792178"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329848561"/>
      </p:ext>
    </p:extLst>
  </p:cSld>
  <p:clrMap bg1="lt1" tx1="dk1" bg2="lt2" tx2="dk2" accent1="accent1" accent2="accent2" accent3="accent3" accent4="accent4" accent5="accent5" accent6="accent6" hlink="hlink" folHlink="folHlink"/>
  <p:sldLayoutIdLst>
    <p:sldLayoutId id="2147483661" r:id="rId1"/>
    <p:sldLayoutId id="2147483681" r:id="rId2"/>
    <p:sldLayoutId id="2147483662" r:id="rId3"/>
    <p:sldLayoutId id="2147483682" r:id="rId4"/>
    <p:sldLayoutId id="2147483676" r:id="rId5"/>
    <p:sldLayoutId id="2147483685" r:id="rId6"/>
    <p:sldLayoutId id="2147483677" r:id="rId7"/>
    <p:sldLayoutId id="2147483663" r:id="rId8"/>
    <p:sldLayoutId id="2147483664" r:id="rId9"/>
    <p:sldLayoutId id="2147483666" r:id="rId10"/>
    <p:sldLayoutId id="2147483667" r:id="rId11"/>
    <p:sldLayoutId id="2147483668" r:id="rId12"/>
    <p:sldLayoutId id="2147483669" r:id="rId13"/>
    <p:sldLayoutId id="2147483670" r:id="rId14"/>
    <p:sldLayoutId id="2147483671" r:id="rId15"/>
    <p:sldLayoutId id="2147483683" r:id="rId16"/>
    <p:sldLayoutId id="2147483672" r:id="rId17"/>
    <p:sldLayoutId id="2147483675" r:id="rId18"/>
    <p:sldLayoutId id="2147483678" r:id="rId19"/>
    <p:sldLayoutId id="2147483686" r:id="rId20"/>
  </p:sldLayoutIdLst>
  <p:hf sldNum="0" hdr="0" dt="0"/>
  <p:txStyles>
    <p:titleStyle>
      <a:lvl1pPr algn="l" defTabSz="914400" rtl="0" eaLnBrk="1" latinLnBrk="0" hangingPunct="1">
        <a:lnSpc>
          <a:spcPct val="90000"/>
        </a:lnSpc>
        <a:spcBef>
          <a:spcPct val="0"/>
        </a:spcBef>
        <a:buNone/>
        <a:defRPr lang="en-GB" sz="3200" b="1" kern="1200" dirty="0">
          <a:solidFill>
            <a:srgbClr val="5B4D94"/>
          </a:solidFill>
          <a:latin typeface="+mj-lt"/>
          <a:ea typeface="MS PGothic" panose="020B0600070205080204" pitchFamily="34" charset="-128"/>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guide id="3" pos="438" userDrawn="1">
          <p15:clr>
            <a:srgbClr val="F26B43"/>
          </p15:clr>
        </p15:guide>
        <p15:guide id="4" pos="7242" userDrawn="1">
          <p15:clr>
            <a:srgbClr val="F26B43"/>
          </p15:clr>
        </p15:guide>
        <p15:guide id="5" orient="horz" pos="913" userDrawn="1">
          <p15:clr>
            <a:srgbClr val="F26B43"/>
          </p15:clr>
        </p15:guide>
        <p15:guide id="6" orient="horz" pos="232" userDrawn="1">
          <p15:clr>
            <a:srgbClr val="F26B43"/>
          </p15:clr>
        </p15:guide>
        <p15:guide id="7" orient="horz" pos="3770" userDrawn="1">
          <p15:clr>
            <a:srgbClr val="F26B43"/>
          </p15:clr>
        </p15:guide>
        <p15:guide id="8" orient="horz" pos="86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Psoriatic Arthritis</a:t>
            </a:r>
            <a:endParaRPr lang="en-US" dirty="0"/>
          </a:p>
        </p:txBody>
      </p:sp>
      <p:sp>
        <p:nvSpPr>
          <p:cNvPr id="8194" name="Subtitle 2"/>
          <p:cNvSpPr>
            <a:spLocks noGrp="1"/>
          </p:cNvSpPr>
          <p:nvPr>
            <p:ph type="subTitle" idx="1"/>
          </p:nvPr>
        </p:nvSpPr>
        <p:spPr>
          <a:xfrm>
            <a:off x="966593" y="2956142"/>
            <a:ext cx="10258814" cy="2301658"/>
          </a:xfrm>
        </p:spPr>
        <p:txBody>
          <a:bodyPr>
            <a:normAutofit/>
          </a:bodyPr>
          <a:lstStyle/>
          <a:p>
            <a:r>
              <a:rPr lang="en-GB" dirty="0">
                <a:solidFill>
                  <a:srgbClr val="C6C0DE"/>
                </a:solidFill>
              </a:rPr>
              <a:t>Literature Highlights</a:t>
            </a:r>
          </a:p>
          <a:p>
            <a:r>
              <a:rPr lang="en-GB" dirty="0">
                <a:solidFill>
                  <a:srgbClr val="C6C0DE"/>
                </a:solidFill>
              </a:rPr>
              <a:t>April 2023</a:t>
            </a:r>
          </a:p>
        </p:txBody>
      </p:sp>
      <p:sp>
        <p:nvSpPr>
          <p:cNvPr id="3" name="TextBox 2"/>
          <p:cNvSpPr txBox="1"/>
          <p:nvPr/>
        </p:nvSpPr>
        <p:spPr>
          <a:xfrm>
            <a:off x="12114655" y="2820741"/>
            <a:ext cx="184731" cy="461665"/>
          </a:xfrm>
          <a:prstGeom prst="rect">
            <a:avLst/>
          </a:prstGeom>
          <a:noFill/>
        </p:spPr>
        <p:txBody>
          <a:bodyPr wrap="none" rtlCol="0">
            <a:spAutoFit/>
          </a:bodyPr>
          <a:lstStyle/>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865E7D8-BC3D-9263-8C70-84BFF441AB29}"/>
              </a:ext>
            </a:extLst>
          </p:cNvPr>
          <p:cNvSpPr>
            <a:spLocks noGrp="1"/>
          </p:cNvSpPr>
          <p:nvPr>
            <p:ph type="title"/>
          </p:nvPr>
        </p:nvSpPr>
        <p:spPr/>
        <p:txBody>
          <a:bodyPr>
            <a:noAutofit/>
          </a:bodyPr>
          <a:lstStyle/>
          <a:p>
            <a:r>
              <a:rPr lang="en-GB" sz="1600" dirty="0"/>
              <a:t>Multidomain Efficacy and Safety of Guselkumab Through 1 Year in Patients With Active Psoriatic Arthritis With </a:t>
            </a:r>
            <a:br>
              <a:rPr lang="en-GB" sz="1600" dirty="0"/>
            </a:br>
            <a:r>
              <a:rPr lang="en-GB" sz="1600" dirty="0"/>
              <a:t>and Without Prior </a:t>
            </a:r>
            <a:r>
              <a:rPr lang="en-GB" sz="1600" dirty="0" err="1"/>
              <a:t>Tumor</a:t>
            </a:r>
            <a:r>
              <a:rPr lang="en-GB" sz="1600" dirty="0"/>
              <a:t> Necrosis Factor Inhibitor Experience: Analysis of the Phase 3, Randomized, Placebo-Controlled DISCOVER-1 Study</a:t>
            </a:r>
            <a:br>
              <a:rPr lang="en-GB" sz="1600" dirty="0"/>
            </a:br>
            <a:r>
              <a:rPr lang="en-GB" sz="1600" b="0" i="1" dirty="0" err="1"/>
              <a:t>Ritchlin</a:t>
            </a:r>
            <a:r>
              <a:rPr lang="en-GB" sz="1600" b="0" i="1" dirty="0"/>
              <a:t>, et al. </a:t>
            </a:r>
            <a:endParaRPr lang="en-GB" sz="1600" dirty="0"/>
          </a:p>
        </p:txBody>
      </p:sp>
      <p:sp>
        <p:nvSpPr>
          <p:cNvPr id="10" name="Text Placeholder 9">
            <a:extLst>
              <a:ext uri="{FF2B5EF4-FFF2-40B4-BE49-F238E27FC236}">
                <a16:creationId xmlns:a16="http://schemas.microsoft.com/office/drawing/2014/main" id="{0058437B-A22C-0E3D-786E-502A06F02571}"/>
              </a:ext>
            </a:extLst>
          </p:cNvPr>
          <p:cNvSpPr>
            <a:spLocks noGrp="1"/>
          </p:cNvSpPr>
          <p:nvPr>
            <p:ph type="body" sz="quarter" idx="13"/>
          </p:nvPr>
        </p:nvSpPr>
        <p:spPr/>
        <p:txBody>
          <a:bodyPr>
            <a:noAutofit/>
          </a:bodyPr>
          <a:lstStyle/>
          <a:p>
            <a:pPr lvl="0"/>
            <a:r>
              <a:rPr lang="en-GB" sz="1200" dirty="0"/>
              <a:t>TNF inhibition is the main mode of therapy in patients with PsA who fail to respond to </a:t>
            </a:r>
            <a:r>
              <a:rPr lang="en-GB" sz="1200" dirty="0" err="1"/>
              <a:t>csDMARDs</a:t>
            </a:r>
            <a:r>
              <a:rPr lang="en-GB" sz="1200" dirty="0"/>
              <a:t>.</a:t>
            </a:r>
          </a:p>
          <a:p>
            <a:pPr lvl="0"/>
            <a:r>
              <a:rPr lang="en-GB" sz="1200" dirty="0"/>
              <a:t>Guselkumab demonstrated efficacy with a favourable safety profile in reducing the signs and symptoms of active PsA in DISCOVER-1 &amp; 2</a:t>
            </a:r>
          </a:p>
          <a:p>
            <a:pPr lvl="0"/>
            <a:r>
              <a:rPr lang="en-GB" sz="1200" dirty="0"/>
              <a:t>Previous publications have suggested that guselkumab is efficacious in both TNF inhibitor exposed and naïve populations</a:t>
            </a:r>
            <a:r>
              <a:rPr lang="en-GB" sz="1200" baseline="30000" dirty="0"/>
              <a:t>1</a:t>
            </a:r>
            <a:endParaRPr lang="en-GB" sz="1200" dirty="0"/>
          </a:p>
          <a:p>
            <a:pPr lvl="0"/>
            <a:r>
              <a:rPr lang="en-GB" sz="1200" dirty="0"/>
              <a:t>The objective of this study was to evaluate efficacy and safety of guselkumab in DISCOVER-1 patients with active PsA by prior use of TNFi</a:t>
            </a:r>
          </a:p>
        </p:txBody>
      </p:sp>
      <p:sp>
        <p:nvSpPr>
          <p:cNvPr id="11" name="Text Placeholder 10">
            <a:extLst>
              <a:ext uri="{FF2B5EF4-FFF2-40B4-BE49-F238E27FC236}">
                <a16:creationId xmlns:a16="http://schemas.microsoft.com/office/drawing/2014/main" id="{6AD473C6-358E-4A30-62C8-0F4C1E8DCB5B}"/>
              </a:ext>
            </a:extLst>
          </p:cNvPr>
          <p:cNvSpPr>
            <a:spLocks noGrp="1"/>
          </p:cNvSpPr>
          <p:nvPr>
            <p:ph type="body" sz="quarter" idx="14"/>
          </p:nvPr>
        </p:nvSpPr>
        <p:spPr/>
        <p:txBody>
          <a:bodyPr>
            <a:normAutofit/>
          </a:bodyPr>
          <a:lstStyle/>
          <a:p>
            <a:r>
              <a:rPr lang="en-GB" sz="1200" dirty="0"/>
              <a:t>Treatment with 100 mg of guselkumab Q4W and Q8W resulted in improvements in multiple domains of PsA</a:t>
            </a:r>
          </a:p>
          <a:p>
            <a:pPr lvl="1"/>
            <a:r>
              <a:rPr lang="en-GB" sz="1050" dirty="0"/>
              <a:t>These improvements were maintained through 1 year in both TNFi-naive and TNFi-experienced populations</a:t>
            </a:r>
          </a:p>
          <a:p>
            <a:r>
              <a:rPr lang="en-GB" sz="1200" dirty="0"/>
              <a:t>A consistent and positive safety profile was observed in both TNFi populations and was consistent with the guselkumab safety profile established for PsA and psoriasis</a:t>
            </a:r>
          </a:p>
          <a:p>
            <a:endParaRPr lang="en-GB" sz="2000" dirty="0"/>
          </a:p>
        </p:txBody>
      </p:sp>
      <p:sp>
        <p:nvSpPr>
          <p:cNvPr id="6" name="Footer Placeholder 5">
            <a:extLst>
              <a:ext uri="{FF2B5EF4-FFF2-40B4-BE49-F238E27FC236}">
                <a16:creationId xmlns:a16="http://schemas.microsoft.com/office/drawing/2014/main" id="{D091F0BD-4048-1949-6854-CBE73D3102E1}"/>
              </a:ext>
            </a:extLst>
          </p:cNvPr>
          <p:cNvSpPr>
            <a:spLocks noGrp="1"/>
          </p:cNvSpPr>
          <p:nvPr>
            <p:ph type="ftr" sz="quarter" idx="11"/>
          </p:nvPr>
        </p:nvSpPr>
        <p:spPr/>
        <p:txBody>
          <a:bodyPr/>
          <a:lstStyle/>
          <a:p>
            <a:r>
              <a:rPr lang="nl-NL" dirty="0"/>
              <a:t>1. Ritchlin, et al. 2021  RMD Open  doi: 10.1136/rmdopen-2020-001457</a:t>
            </a:r>
            <a:endParaRPr lang="en-GB" dirty="0"/>
          </a:p>
          <a:p>
            <a:r>
              <a:rPr lang="en-GB" dirty="0" err="1"/>
              <a:t>Ritchlin</a:t>
            </a:r>
            <a:r>
              <a:rPr lang="en-GB" dirty="0"/>
              <a:t>, et al. 2023 ACR Open Rheumatol. 149-164 </a:t>
            </a:r>
            <a:r>
              <a:rPr lang="en-GB" dirty="0" err="1"/>
              <a:t>doi</a:t>
            </a:r>
            <a:r>
              <a:rPr lang="en-GB" dirty="0"/>
              <a:t>: 10.1002/acr2.11523</a:t>
            </a:r>
          </a:p>
        </p:txBody>
      </p:sp>
      <p:sp>
        <p:nvSpPr>
          <p:cNvPr id="9" name="Text Placeholder 8">
            <a:extLst>
              <a:ext uri="{FF2B5EF4-FFF2-40B4-BE49-F238E27FC236}">
                <a16:creationId xmlns:a16="http://schemas.microsoft.com/office/drawing/2014/main" id="{1FC12805-B5D0-8B3D-9ACE-069A3EFB7936}"/>
              </a:ext>
            </a:extLst>
          </p:cNvPr>
          <p:cNvSpPr>
            <a:spLocks noGrp="1"/>
          </p:cNvSpPr>
          <p:nvPr>
            <p:ph type="body" sz="quarter" idx="12"/>
          </p:nvPr>
        </p:nvSpPr>
        <p:spPr/>
        <p:txBody>
          <a:bodyPr/>
          <a:lstStyle/>
          <a:p>
            <a:r>
              <a:rPr lang="en-GB" dirty="0"/>
              <a:t>TNFi-naive patients were more likely to achieve end points related to pain than TNFi-experienced patients</a:t>
            </a:r>
          </a:p>
        </p:txBody>
      </p:sp>
      <p:sp>
        <p:nvSpPr>
          <p:cNvPr id="13" name="Right Triangle 12">
            <a:extLst>
              <a:ext uri="{FF2B5EF4-FFF2-40B4-BE49-F238E27FC236}">
                <a16:creationId xmlns:a16="http://schemas.microsoft.com/office/drawing/2014/main" id="{95C70BA7-5F96-0860-0D7D-3071D8E9CBE8}"/>
              </a:ext>
            </a:extLst>
          </p:cNvPr>
          <p:cNvSpPr/>
          <p:nvPr/>
        </p:nvSpPr>
        <p:spPr>
          <a:xfrm flipH="1" flipV="1">
            <a:off x="10613204" y="-1"/>
            <a:ext cx="1578796" cy="1201641"/>
          </a:xfrm>
          <a:prstGeom prst="rtTriangle">
            <a:avLst/>
          </a:prstGeom>
          <a:solidFill>
            <a:schemeClr val="tx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5B4D94"/>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3F986928-1E4A-D8B0-7136-3CD7949055D5}"/>
              </a:ext>
            </a:extLst>
          </p:cNvPr>
          <p:cNvSpPr txBox="1"/>
          <p:nvPr/>
        </p:nvSpPr>
        <p:spPr>
          <a:xfrm>
            <a:off x="10931703" y="24280"/>
            <a:ext cx="126029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a:ea typeface="+mn-ea"/>
                <a:cs typeface="+mn-cs"/>
              </a:rPr>
              <a:t>Full slide deck available!</a:t>
            </a:r>
          </a:p>
        </p:txBody>
      </p:sp>
      <p:graphicFrame>
        <p:nvGraphicFramePr>
          <p:cNvPr id="15" name="Content Placeholder 14">
            <a:extLst>
              <a:ext uri="{FF2B5EF4-FFF2-40B4-BE49-F238E27FC236}">
                <a16:creationId xmlns:a16="http://schemas.microsoft.com/office/drawing/2014/main" id="{D1D7DB16-E4FE-8E89-444F-9C4D65641110}"/>
              </a:ext>
            </a:extLst>
          </p:cNvPr>
          <p:cNvGraphicFramePr>
            <a:graphicFrameLocks/>
          </p:cNvGraphicFramePr>
          <p:nvPr>
            <p:extLst>
              <p:ext uri="{D42A27DB-BD31-4B8C-83A1-F6EECF244321}">
                <p14:modId xmlns:p14="http://schemas.microsoft.com/office/powerpoint/2010/main" val="3601106734"/>
              </p:ext>
            </p:extLst>
          </p:nvPr>
        </p:nvGraphicFramePr>
        <p:xfrm>
          <a:off x="6095325" y="1593669"/>
          <a:ext cx="5400675" cy="19871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ontent Placeholder 14">
            <a:extLst>
              <a:ext uri="{FF2B5EF4-FFF2-40B4-BE49-F238E27FC236}">
                <a16:creationId xmlns:a16="http://schemas.microsoft.com/office/drawing/2014/main" id="{9187A2F3-A187-76FF-3840-B62D4C1B7AD5}"/>
              </a:ext>
            </a:extLst>
          </p:cNvPr>
          <p:cNvGraphicFramePr>
            <a:graphicFrameLocks/>
          </p:cNvGraphicFramePr>
          <p:nvPr>
            <p:extLst>
              <p:ext uri="{D42A27DB-BD31-4B8C-83A1-F6EECF244321}">
                <p14:modId xmlns:p14="http://schemas.microsoft.com/office/powerpoint/2010/main" val="3107431419"/>
              </p:ext>
            </p:extLst>
          </p:nvPr>
        </p:nvGraphicFramePr>
        <p:xfrm>
          <a:off x="6103938" y="3428999"/>
          <a:ext cx="5400675" cy="20535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657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B5D2529-1382-C83C-6275-C3E38ACD1253}"/>
              </a:ext>
            </a:extLst>
          </p:cNvPr>
          <p:cNvSpPr>
            <a:spLocks noGrp="1"/>
          </p:cNvSpPr>
          <p:nvPr>
            <p:ph type="title"/>
          </p:nvPr>
        </p:nvSpPr>
        <p:spPr/>
        <p:txBody>
          <a:bodyPr>
            <a:noAutofit/>
          </a:bodyPr>
          <a:lstStyle/>
          <a:p>
            <a:r>
              <a:rPr lang="en-GB" sz="2200" dirty="0"/>
              <a:t>Efficacy of Secukinumab on Dactylitis in Patients with Active Psoriatic Arthritis from the FUTURE 5 study</a:t>
            </a:r>
            <a:br>
              <a:rPr lang="en-GB" sz="2200" dirty="0"/>
            </a:br>
            <a:r>
              <a:rPr lang="en-GB" sz="2000" b="0" i="1" dirty="0"/>
              <a:t>Kirkham, et al. </a:t>
            </a:r>
            <a:endParaRPr lang="en-GB" sz="2200" b="0" i="1" dirty="0"/>
          </a:p>
        </p:txBody>
      </p:sp>
      <p:sp>
        <p:nvSpPr>
          <p:cNvPr id="10" name="Text Placeholder 9">
            <a:extLst>
              <a:ext uri="{FF2B5EF4-FFF2-40B4-BE49-F238E27FC236}">
                <a16:creationId xmlns:a16="http://schemas.microsoft.com/office/drawing/2014/main" id="{9F65B7F2-CE8C-8992-BB3B-40E1975CFCEF}"/>
              </a:ext>
            </a:extLst>
          </p:cNvPr>
          <p:cNvSpPr>
            <a:spLocks noGrp="1"/>
          </p:cNvSpPr>
          <p:nvPr>
            <p:ph type="body" sz="quarter" idx="13"/>
          </p:nvPr>
        </p:nvSpPr>
        <p:spPr/>
        <p:txBody>
          <a:bodyPr>
            <a:normAutofit fontScale="92500" lnSpcReduction="20000"/>
          </a:bodyPr>
          <a:lstStyle/>
          <a:p>
            <a:r>
              <a:rPr lang="en-GB" dirty="0"/>
              <a:t>Dactylitis is a characteristic musculoskeletal lesion of PsA</a:t>
            </a:r>
          </a:p>
          <a:p>
            <a:r>
              <a:rPr lang="en-GB" dirty="0"/>
              <a:t>The recent GRAPPA recommendations recognise dactylitis as a key domain that reflects higher disease burden and necessitates early diagnosis, assessment, and treatment in PsA</a:t>
            </a:r>
          </a:p>
          <a:p>
            <a:r>
              <a:rPr lang="en-GB" dirty="0"/>
              <a:t>In the FUTURE 5 study, secukinumab with and without loading regimen provided sustained clinical efficacy and low radiographic progression over 2 years in patients with PsA</a:t>
            </a:r>
          </a:p>
          <a:p>
            <a:r>
              <a:rPr lang="en-GB" dirty="0"/>
              <a:t>The aim of this study was to evaluate the efficacy of secukinumab in patients with dactylitis at baseline over 2 years</a:t>
            </a:r>
          </a:p>
          <a:p>
            <a:endParaRPr lang="en-GB" dirty="0"/>
          </a:p>
        </p:txBody>
      </p:sp>
      <p:sp>
        <p:nvSpPr>
          <p:cNvPr id="11" name="Text Placeholder 10">
            <a:extLst>
              <a:ext uri="{FF2B5EF4-FFF2-40B4-BE49-F238E27FC236}">
                <a16:creationId xmlns:a16="http://schemas.microsoft.com/office/drawing/2014/main" id="{C45F4ED6-1CF9-B292-056C-E1E45CE36C24}"/>
              </a:ext>
            </a:extLst>
          </p:cNvPr>
          <p:cNvSpPr>
            <a:spLocks noGrp="1"/>
          </p:cNvSpPr>
          <p:nvPr>
            <p:ph type="body" sz="quarter" idx="14"/>
          </p:nvPr>
        </p:nvSpPr>
        <p:spPr/>
        <p:txBody>
          <a:bodyPr>
            <a:normAutofit fontScale="92500"/>
          </a:bodyPr>
          <a:lstStyle/>
          <a:p>
            <a:pPr lvl="0"/>
            <a:r>
              <a:rPr lang="en-GB" dirty="0"/>
              <a:t>The presence of dactylitis was associated with a higher disease burden in patients with PsA compared with those without dactylitis at baseline</a:t>
            </a:r>
          </a:p>
          <a:p>
            <a:pPr lvl="0"/>
            <a:r>
              <a:rPr lang="en-GB" dirty="0"/>
              <a:t>This analysis extends the evidence for the early and sustained efficacy of secukinumab on dactylitis </a:t>
            </a:r>
          </a:p>
          <a:p>
            <a:pPr lvl="1"/>
            <a:r>
              <a:rPr lang="en-GB" dirty="0"/>
              <a:t>This was irrespective of severity and comprehensive efficacy across other PsA domains, low radiographic progression, improvement of function, and </a:t>
            </a:r>
            <a:r>
              <a:rPr lang="en-GB" dirty="0" err="1"/>
              <a:t>HRQoL</a:t>
            </a:r>
            <a:r>
              <a:rPr lang="en-GB" dirty="0"/>
              <a:t> to the same extent as patients without dactylitis</a:t>
            </a:r>
          </a:p>
          <a:p>
            <a:endParaRPr lang="en-GB" dirty="0"/>
          </a:p>
        </p:txBody>
      </p:sp>
      <p:sp>
        <p:nvSpPr>
          <p:cNvPr id="6" name="Footer Placeholder 5">
            <a:extLst>
              <a:ext uri="{FF2B5EF4-FFF2-40B4-BE49-F238E27FC236}">
                <a16:creationId xmlns:a16="http://schemas.microsoft.com/office/drawing/2014/main" id="{CFC08588-872E-5452-199C-B36D7505040B}"/>
              </a:ext>
            </a:extLst>
          </p:cNvPr>
          <p:cNvSpPr>
            <a:spLocks noGrp="1"/>
          </p:cNvSpPr>
          <p:nvPr>
            <p:ph type="ftr" sz="quarter" idx="11"/>
          </p:nvPr>
        </p:nvSpPr>
        <p:spPr/>
        <p:txBody>
          <a:bodyPr/>
          <a:lstStyle/>
          <a:p>
            <a:r>
              <a:rPr lang="en-GB" dirty="0"/>
              <a:t>Kirkham, et al. 2023 Clin Exp Rheumatol. </a:t>
            </a:r>
            <a:r>
              <a:rPr lang="en-GB" dirty="0" err="1"/>
              <a:t>doi</a:t>
            </a:r>
            <a:r>
              <a:rPr lang="en-GB" dirty="0"/>
              <a:t>: 10.55563/</a:t>
            </a:r>
            <a:r>
              <a:rPr lang="en-GB" dirty="0" err="1"/>
              <a:t>clinexprheumatol</a:t>
            </a:r>
            <a:r>
              <a:rPr lang="en-GB" dirty="0"/>
              <a:t>/vezf95</a:t>
            </a:r>
          </a:p>
        </p:txBody>
      </p:sp>
      <p:sp>
        <p:nvSpPr>
          <p:cNvPr id="9" name="Text Placeholder 8">
            <a:extLst>
              <a:ext uri="{FF2B5EF4-FFF2-40B4-BE49-F238E27FC236}">
                <a16:creationId xmlns:a16="http://schemas.microsoft.com/office/drawing/2014/main" id="{940499BB-C3D9-DA98-DD3F-DD6778BFDA04}"/>
              </a:ext>
            </a:extLst>
          </p:cNvPr>
          <p:cNvSpPr>
            <a:spLocks noGrp="1"/>
          </p:cNvSpPr>
          <p:nvPr>
            <p:ph type="body" sz="quarter" idx="12"/>
          </p:nvPr>
        </p:nvSpPr>
        <p:spPr/>
        <p:txBody>
          <a:bodyPr/>
          <a:lstStyle/>
          <a:p>
            <a:r>
              <a:rPr lang="en-GB" dirty="0"/>
              <a:t>Resolution of dactylitis was observed across all treatment groups at Week 104</a:t>
            </a:r>
          </a:p>
        </p:txBody>
      </p:sp>
      <p:sp>
        <p:nvSpPr>
          <p:cNvPr id="13" name="Right Triangle 12">
            <a:extLst>
              <a:ext uri="{FF2B5EF4-FFF2-40B4-BE49-F238E27FC236}">
                <a16:creationId xmlns:a16="http://schemas.microsoft.com/office/drawing/2014/main" id="{2C4F7857-A559-F55D-502B-B6574867D80F}"/>
              </a:ext>
            </a:extLst>
          </p:cNvPr>
          <p:cNvSpPr/>
          <p:nvPr/>
        </p:nvSpPr>
        <p:spPr>
          <a:xfrm flipH="1" flipV="1">
            <a:off x="10613204" y="-1"/>
            <a:ext cx="1578796" cy="1201641"/>
          </a:xfrm>
          <a:prstGeom prst="rtTriangle">
            <a:avLst/>
          </a:prstGeom>
          <a:solidFill>
            <a:schemeClr val="tx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5B4D94"/>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A5479BA3-6421-8DBA-52AA-579C8ECD68E2}"/>
              </a:ext>
            </a:extLst>
          </p:cNvPr>
          <p:cNvSpPr txBox="1"/>
          <p:nvPr/>
        </p:nvSpPr>
        <p:spPr>
          <a:xfrm>
            <a:off x="10931703" y="24280"/>
            <a:ext cx="126029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a:ea typeface="+mn-ea"/>
                <a:cs typeface="+mn-cs"/>
              </a:rPr>
              <a:t>Full slide deck available!</a:t>
            </a:r>
          </a:p>
        </p:txBody>
      </p:sp>
      <p:graphicFrame>
        <p:nvGraphicFramePr>
          <p:cNvPr id="15" name="Content Placeholder 46">
            <a:extLst>
              <a:ext uri="{FF2B5EF4-FFF2-40B4-BE49-F238E27FC236}">
                <a16:creationId xmlns:a16="http://schemas.microsoft.com/office/drawing/2014/main" id="{8C7F1655-1752-6AE3-54D7-7F7AFF944E7D}"/>
              </a:ext>
            </a:extLst>
          </p:cNvPr>
          <p:cNvGraphicFramePr>
            <a:graphicFrameLocks/>
          </p:cNvGraphicFramePr>
          <p:nvPr>
            <p:extLst>
              <p:ext uri="{D42A27DB-BD31-4B8C-83A1-F6EECF244321}">
                <p14:modId xmlns:p14="http://schemas.microsoft.com/office/powerpoint/2010/main" val="2769003115"/>
              </p:ext>
            </p:extLst>
          </p:nvPr>
        </p:nvGraphicFramePr>
        <p:xfrm>
          <a:off x="6095999" y="1786814"/>
          <a:ext cx="5400675" cy="35741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3894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825A96-D469-7FD8-3B89-4B618A2C033B}"/>
              </a:ext>
            </a:extLst>
          </p:cNvPr>
          <p:cNvSpPr>
            <a:spLocks noGrp="1"/>
          </p:cNvSpPr>
          <p:nvPr>
            <p:ph type="title"/>
          </p:nvPr>
        </p:nvSpPr>
        <p:spPr/>
        <p:txBody>
          <a:bodyPr>
            <a:normAutofit fontScale="90000"/>
          </a:bodyPr>
          <a:lstStyle/>
          <a:p>
            <a:r>
              <a:rPr lang="en-GB" dirty="0"/>
              <a:t>Sex Differences in the Efficacy, Safety and Persistence of Patients with Psoriatic Arthritis Treated with Tofacitinib: A </a:t>
            </a:r>
            <a:r>
              <a:rPr lang="en-GB" i="1" dirty="0"/>
              <a:t>Post Hoc </a:t>
            </a:r>
            <a:r>
              <a:rPr lang="en-GB" dirty="0"/>
              <a:t>Analysis of Phase 3 Trials and Long-Term Extension</a:t>
            </a:r>
            <a:br>
              <a:rPr lang="en-GB" dirty="0"/>
            </a:br>
            <a:r>
              <a:rPr lang="en-GB" sz="2200" b="0" i="1" dirty="0"/>
              <a:t>Eder L, et al. </a:t>
            </a:r>
            <a:endParaRPr lang="en-GB" b="0" i="1" dirty="0"/>
          </a:p>
        </p:txBody>
      </p:sp>
      <p:sp>
        <p:nvSpPr>
          <p:cNvPr id="5" name="Content Placeholder 4">
            <a:extLst>
              <a:ext uri="{FF2B5EF4-FFF2-40B4-BE49-F238E27FC236}">
                <a16:creationId xmlns:a16="http://schemas.microsoft.com/office/drawing/2014/main" id="{A3AB3CFD-EA8D-0DA8-4B97-49AD7C5A4440}"/>
              </a:ext>
            </a:extLst>
          </p:cNvPr>
          <p:cNvSpPr>
            <a:spLocks noGrp="1"/>
          </p:cNvSpPr>
          <p:nvPr>
            <p:ph sz="quarter" idx="12"/>
          </p:nvPr>
        </p:nvSpPr>
        <p:spPr/>
        <p:txBody>
          <a:bodyPr>
            <a:normAutofit fontScale="92500" lnSpcReduction="10000"/>
          </a:bodyPr>
          <a:lstStyle/>
          <a:p>
            <a:r>
              <a:rPr lang="en-GB" dirty="0"/>
              <a:t>Tofacitinib proved effective in both sexes, however, females were less likely to achieve MDA than males, highlighting the need for further study into the influence of sex in disease and therapy responses</a:t>
            </a:r>
          </a:p>
        </p:txBody>
      </p:sp>
      <p:sp>
        <p:nvSpPr>
          <p:cNvPr id="6" name="Text Placeholder 5">
            <a:extLst>
              <a:ext uri="{FF2B5EF4-FFF2-40B4-BE49-F238E27FC236}">
                <a16:creationId xmlns:a16="http://schemas.microsoft.com/office/drawing/2014/main" id="{C05ABEF4-9202-8978-0369-93C17D1F6DAA}"/>
              </a:ext>
            </a:extLst>
          </p:cNvPr>
          <p:cNvSpPr>
            <a:spLocks noGrp="1"/>
          </p:cNvSpPr>
          <p:nvPr>
            <p:ph type="body" sz="quarter" idx="13"/>
          </p:nvPr>
        </p:nvSpPr>
        <p:spPr/>
        <p:txBody>
          <a:bodyPr>
            <a:normAutofit lnSpcReduction="10000"/>
          </a:bodyPr>
          <a:lstStyle/>
          <a:p>
            <a:r>
              <a:rPr lang="en-GB" dirty="0"/>
              <a:t>The impact of sex on tofacitinib treatments has not previously been reported in patients with PsA</a:t>
            </a:r>
          </a:p>
          <a:p>
            <a:r>
              <a:rPr lang="en-GB" dirty="0"/>
              <a:t>This </a:t>
            </a:r>
            <a:r>
              <a:rPr lang="en-GB" i="1" dirty="0"/>
              <a:t>post hoc</a:t>
            </a:r>
            <a:r>
              <a:rPr lang="en-GB" dirty="0"/>
              <a:t> analysis of phase 3 RCT data of tofacitinib in PsA evaluates the impact of sex on the efficacy, safety and persistence in patients with PsA</a:t>
            </a:r>
          </a:p>
          <a:p>
            <a:endParaRPr lang="en-GB" dirty="0"/>
          </a:p>
        </p:txBody>
      </p:sp>
      <p:sp>
        <p:nvSpPr>
          <p:cNvPr id="3" name="Footer Placeholder 2">
            <a:extLst>
              <a:ext uri="{FF2B5EF4-FFF2-40B4-BE49-F238E27FC236}">
                <a16:creationId xmlns:a16="http://schemas.microsoft.com/office/drawing/2014/main" id="{69BF7C60-F15B-4DCB-9191-2FFA87C193CC}"/>
              </a:ext>
            </a:extLst>
          </p:cNvPr>
          <p:cNvSpPr>
            <a:spLocks noGrp="1"/>
          </p:cNvSpPr>
          <p:nvPr>
            <p:ph type="ftr" sz="quarter" idx="11"/>
          </p:nvPr>
        </p:nvSpPr>
        <p:spPr/>
        <p:txBody>
          <a:bodyPr/>
          <a:lstStyle/>
          <a:p>
            <a:pPr>
              <a:defRPr/>
            </a:pPr>
            <a:r>
              <a:rPr lang="en-GB" dirty="0">
                <a:solidFill>
                  <a:schemeClr val="tx2"/>
                </a:solidFill>
              </a:rPr>
              <a:t>MDA, Minimal Disease Activity; PASI75, 75% improvement in Psoriasis Area and Severity Index; </a:t>
            </a:r>
            <a:r>
              <a:rPr kumimoji="0" lang="en-GB" sz="1000" b="0" i="0" u="none" strike="noStrike" kern="1200" cap="none" spc="0" normalizeH="0" baseline="0" noProof="0" dirty="0">
                <a:ln>
                  <a:noFill/>
                </a:ln>
                <a:solidFill>
                  <a:srgbClr val="0F243E"/>
                </a:solidFill>
                <a:effectLst/>
                <a:uLnTx/>
                <a:uFillTx/>
                <a:latin typeface="Calibri" panose="020F0502020204030204"/>
                <a:ea typeface="+mn-ea"/>
                <a:cs typeface="+mn-cs"/>
              </a:rPr>
              <a:t>FACIT-F, Functional Assessment of Chronic Illness Therapy-Fatigue. </a:t>
            </a:r>
          </a:p>
          <a:p>
            <a:pPr>
              <a:defRPr/>
            </a:pPr>
            <a:r>
              <a:rPr kumimoji="0" lang="en-GB" sz="1000" b="0" i="0" u="none" strike="noStrike" kern="1200" cap="none" spc="0" normalizeH="0" baseline="0" noProof="0" dirty="0">
                <a:ln>
                  <a:noFill/>
                </a:ln>
                <a:solidFill>
                  <a:srgbClr val="0F243E"/>
                </a:solidFill>
                <a:effectLst/>
                <a:uLnTx/>
                <a:uFillTx/>
                <a:latin typeface="Calibri" panose="020F0502020204030204"/>
                <a:ea typeface="+mn-ea"/>
                <a:cs typeface="+mn-cs"/>
              </a:rPr>
              <a:t>Eder L, et al. RMD Open 2023;9:e002718.</a:t>
            </a:r>
          </a:p>
        </p:txBody>
      </p:sp>
      <p:grpSp>
        <p:nvGrpSpPr>
          <p:cNvPr id="23" name="Group 22">
            <a:extLst>
              <a:ext uri="{FF2B5EF4-FFF2-40B4-BE49-F238E27FC236}">
                <a16:creationId xmlns:a16="http://schemas.microsoft.com/office/drawing/2014/main" id="{A28ADB94-8494-4C99-A002-937868B83340}"/>
              </a:ext>
            </a:extLst>
          </p:cNvPr>
          <p:cNvGrpSpPr/>
          <p:nvPr/>
        </p:nvGrpSpPr>
        <p:grpSpPr>
          <a:xfrm>
            <a:off x="10613204" y="-1"/>
            <a:ext cx="1578796" cy="1201641"/>
            <a:chOff x="10613204" y="-1"/>
            <a:chExt cx="1578796" cy="1201641"/>
          </a:xfrm>
        </p:grpSpPr>
        <p:sp>
          <p:nvSpPr>
            <p:cNvPr id="24" name="Right Triangle 23">
              <a:extLst>
                <a:ext uri="{FF2B5EF4-FFF2-40B4-BE49-F238E27FC236}">
                  <a16:creationId xmlns:a16="http://schemas.microsoft.com/office/drawing/2014/main" id="{363D7547-CC7D-4094-AF09-556D9919EA9E}"/>
                </a:ext>
              </a:extLst>
            </p:cNvPr>
            <p:cNvSpPr/>
            <p:nvPr/>
          </p:nvSpPr>
          <p:spPr>
            <a:xfrm flipH="1" flipV="1">
              <a:off x="10613204" y="-1"/>
              <a:ext cx="1578796" cy="1201641"/>
            </a:xfrm>
            <a:prstGeom prst="rtTriangle">
              <a:avLst/>
            </a:prstGeom>
            <a:solidFill>
              <a:schemeClr val="tx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5B4D94"/>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DA412434-997C-4D08-BAA8-9AE5CBD3734B}"/>
                </a:ext>
              </a:extLst>
            </p:cNvPr>
            <p:cNvSpPr txBox="1"/>
            <p:nvPr/>
          </p:nvSpPr>
          <p:spPr>
            <a:xfrm>
              <a:off x="10931703" y="24280"/>
              <a:ext cx="126029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a:ea typeface="+mn-ea"/>
                  <a:cs typeface="+mn-cs"/>
                </a:rPr>
                <a:t>Full slide deck available!</a:t>
              </a:r>
            </a:p>
          </p:txBody>
        </p:sp>
      </p:grpSp>
      <p:graphicFrame>
        <p:nvGraphicFramePr>
          <p:cNvPr id="8" name="Chart 7">
            <a:extLst>
              <a:ext uri="{FF2B5EF4-FFF2-40B4-BE49-F238E27FC236}">
                <a16:creationId xmlns:a16="http://schemas.microsoft.com/office/drawing/2014/main" id="{533DDA54-D6B3-927C-CC35-D3394DD6B082}"/>
              </a:ext>
            </a:extLst>
          </p:cNvPr>
          <p:cNvGraphicFramePr/>
          <p:nvPr/>
        </p:nvGraphicFramePr>
        <p:xfrm>
          <a:off x="6834605" y="1538371"/>
          <a:ext cx="3416969" cy="21474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8ABA0C19-56A4-106A-8E7F-18717DF46D79}"/>
              </a:ext>
            </a:extLst>
          </p:cNvPr>
          <p:cNvGraphicFramePr/>
          <p:nvPr/>
        </p:nvGraphicFramePr>
        <p:xfrm>
          <a:off x="6033836" y="3460749"/>
          <a:ext cx="2774883" cy="16541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11150F67-8125-CDFF-0F6B-4CFF9D494EC1}"/>
              </a:ext>
            </a:extLst>
          </p:cNvPr>
          <p:cNvGraphicFramePr/>
          <p:nvPr/>
        </p:nvGraphicFramePr>
        <p:xfrm>
          <a:off x="8795585" y="3426293"/>
          <a:ext cx="2682040" cy="1794536"/>
        </p:xfrm>
        <a:graphic>
          <a:graphicData uri="http://schemas.openxmlformats.org/drawingml/2006/chart">
            <c:chart xmlns:c="http://schemas.openxmlformats.org/drawingml/2006/chart" xmlns:r="http://schemas.openxmlformats.org/officeDocument/2006/relationships" r:id="rId4"/>
          </a:graphicData>
        </a:graphic>
      </p:graphicFrame>
      <p:pic>
        <p:nvPicPr>
          <p:cNvPr id="80" name="Picture 79">
            <a:extLst>
              <a:ext uri="{FF2B5EF4-FFF2-40B4-BE49-F238E27FC236}">
                <a16:creationId xmlns:a16="http://schemas.microsoft.com/office/drawing/2014/main" id="{DCA611FD-FA0D-F84C-4A65-ADAE0CC39A1F}"/>
              </a:ext>
            </a:extLst>
          </p:cNvPr>
          <p:cNvPicPr>
            <a:picLocks noChangeAspect="1"/>
          </p:cNvPicPr>
          <p:nvPr/>
        </p:nvPicPr>
        <p:blipFill>
          <a:blip r:embed="rId5"/>
          <a:stretch>
            <a:fillRect/>
          </a:stretch>
        </p:blipFill>
        <p:spPr>
          <a:xfrm>
            <a:off x="6993612" y="5235144"/>
            <a:ext cx="3098955" cy="135306"/>
          </a:xfrm>
          <a:prstGeom prst="rect">
            <a:avLst/>
          </a:prstGeom>
        </p:spPr>
      </p:pic>
      <p:pic>
        <p:nvPicPr>
          <p:cNvPr id="2" name="Picture 1">
            <a:extLst>
              <a:ext uri="{FF2B5EF4-FFF2-40B4-BE49-F238E27FC236}">
                <a16:creationId xmlns:a16="http://schemas.microsoft.com/office/drawing/2014/main" id="{70C00253-A722-39ED-D8F6-865AD7108722}"/>
              </a:ext>
            </a:extLst>
          </p:cNvPr>
          <p:cNvPicPr>
            <a:picLocks noChangeAspect="1"/>
          </p:cNvPicPr>
          <p:nvPr/>
        </p:nvPicPr>
        <p:blipFill>
          <a:blip r:embed="rId6"/>
          <a:stretch>
            <a:fillRect/>
          </a:stretch>
        </p:blipFill>
        <p:spPr>
          <a:xfrm>
            <a:off x="696287" y="3331782"/>
            <a:ext cx="5219038" cy="2119407"/>
          </a:xfrm>
          <a:prstGeom prst="rect">
            <a:avLst/>
          </a:prstGeom>
        </p:spPr>
      </p:pic>
    </p:spTree>
    <p:extLst>
      <p:ext uri="{BB962C8B-B14F-4D97-AF65-F5344CB8AC3E}">
        <p14:creationId xmlns:p14="http://schemas.microsoft.com/office/powerpoint/2010/main" val="38350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825A96-D469-7FD8-3B89-4B618A2C033B}"/>
              </a:ext>
            </a:extLst>
          </p:cNvPr>
          <p:cNvSpPr>
            <a:spLocks noGrp="1"/>
          </p:cNvSpPr>
          <p:nvPr>
            <p:ph type="title"/>
          </p:nvPr>
        </p:nvSpPr>
        <p:spPr/>
        <p:txBody>
          <a:bodyPr>
            <a:normAutofit fontScale="90000"/>
          </a:bodyPr>
          <a:lstStyle/>
          <a:p>
            <a:r>
              <a:rPr lang="en-GB" sz="2200" dirty="0"/>
              <a:t>Guselkumab, a Selective Interleukin-23 p19 Subunit Inhibitor, Resolves Dactylitis in </a:t>
            </a:r>
            <a:br>
              <a:rPr lang="en-GB" sz="2200" dirty="0"/>
            </a:br>
            <a:r>
              <a:rPr lang="en-GB" sz="2200" dirty="0"/>
              <a:t>Patients with Active Psoriatic Arthritis: Pooled Results Through Week 52 From Two Phase 3 Studies</a:t>
            </a:r>
            <a:br>
              <a:rPr lang="en-GB" dirty="0"/>
            </a:br>
            <a:r>
              <a:rPr lang="en-GB" sz="2200" b="0" i="1" dirty="0"/>
              <a:t>McGonagle, et al</a:t>
            </a:r>
            <a:endParaRPr lang="en-GB" b="0" i="1" dirty="0"/>
          </a:p>
        </p:txBody>
      </p:sp>
      <p:sp>
        <p:nvSpPr>
          <p:cNvPr id="6" name="Text Placeholder 5">
            <a:extLst>
              <a:ext uri="{FF2B5EF4-FFF2-40B4-BE49-F238E27FC236}">
                <a16:creationId xmlns:a16="http://schemas.microsoft.com/office/drawing/2014/main" id="{C05ABEF4-9202-8978-0369-93C17D1F6DAA}"/>
              </a:ext>
            </a:extLst>
          </p:cNvPr>
          <p:cNvSpPr>
            <a:spLocks noGrp="1"/>
          </p:cNvSpPr>
          <p:nvPr>
            <p:ph type="body" sz="quarter" idx="13"/>
          </p:nvPr>
        </p:nvSpPr>
        <p:spPr/>
        <p:txBody>
          <a:bodyPr>
            <a:normAutofit lnSpcReduction="10000"/>
          </a:bodyPr>
          <a:lstStyle/>
          <a:p>
            <a:r>
              <a:rPr lang="en-GB" dirty="0"/>
              <a:t>Guselkumab, targets the p19 subunit of IL-23, was approved for the treatment of moderate-severe PsO and PsA</a:t>
            </a:r>
          </a:p>
          <a:p>
            <a:r>
              <a:rPr lang="en-GB" dirty="0"/>
              <a:t>This post hoc analysis aimed to investigate specific treatment effects of guselkumab through 1 year in patients with PsA, with and without dactylitis</a:t>
            </a:r>
          </a:p>
          <a:p>
            <a:endParaRPr lang="en-GB" dirty="0"/>
          </a:p>
        </p:txBody>
      </p:sp>
      <p:sp>
        <p:nvSpPr>
          <p:cNvPr id="3" name="Footer Placeholder 2">
            <a:extLst>
              <a:ext uri="{FF2B5EF4-FFF2-40B4-BE49-F238E27FC236}">
                <a16:creationId xmlns:a16="http://schemas.microsoft.com/office/drawing/2014/main" id="{69BF7C60-F15B-4DCB-9191-2FFA87C193CC}"/>
              </a:ext>
            </a:extLst>
          </p:cNvPr>
          <p:cNvSpPr>
            <a:spLocks noGrp="1"/>
          </p:cNvSpPr>
          <p:nvPr>
            <p:ph type="ftr" sz="quarter" idx="11"/>
          </p:nvPr>
        </p:nvSpPr>
        <p:spPr/>
        <p:txBody>
          <a:bodyPr/>
          <a:lstStyle/>
          <a:p>
            <a:r>
              <a:rPr lang="en-GB" dirty="0"/>
              <a:t>*In DISCOVER-1, previous exposure to ≥1 TNFi was permitted, but limited to approximately 30% of the study population. In DISCOVER-2, patients had not received prior biologics for </a:t>
            </a:r>
            <a:r>
              <a:rPr lang="en-GB" dirty="0" err="1"/>
              <a:t>PsA.</a:t>
            </a:r>
            <a:endParaRPr lang="en-GB" dirty="0"/>
          </a:p>
          <a:p>
            <a:r>
              <a:rPr lang="en-GB" dirty="0"/>
              <a:t>McGonagle D, et al. ACR Open </a:t>
            </a:r>
            <a:r>
              <a:rPr lang="en-GB" dirty="0" err="1"/>
              <a:t>Rheumatol</a:t>
            </a:r>
            <a:r>
              <a:rPr lang="en-GB" dirty="0"/>
              <a:t> </a:t>
            </a:r>
            <a:r>
              <a:rPr lang="is-IS" dirty="0"/>
              <a:t>2023:10.1002/acr2.11537. Epub ahead of print</a:t>
            </a:r>
            <a:endParaRPr lang="en-US" dirty="0"/>
          </a:p>
        </p:txBody>
      </p:sp>
      <p:sp>
        <p:nvSpPr>
          <p:cNvPr id="5" name="Content Placeholder 4">
            <a:extLst>
              <a:ext uri="{FF2B5EF4-FFF2-40B4-BE49-F238E27FC236}">
                <a16:creationId xmlns:a16="http://schemas.microsoft.com/office/drawing/2014/main" id="{A3AB3CFD-EA8D-0DA8-4B97-49AD7C5A4440}"/>
              </a:ext>
            </a:extLst>
          </p:cNvPr>
          <p:cNvSpPr>
            <a:spLocks noGrp="1"/>
          </p:cNvSpPr>
          <p:nvPr>
            <p:ph sz="quarter" idx="12"/>
          </p:nvPr>
        </p:nvSpPr>
        <p:spPr/>
        <p:txBody>
          <a:bodyPr>
            <a:normAutofit fontScale="92500" lnSpcReduction="10000"/>
          </a:bodyPr>
          <a:lstStyle/>
          <a:p>
            <a:r>
              <a:rPr lang="en-GB" dirty="0"/>
              <a:t>At Week 52, approximately 75% of guselkumab-randomized patients with dactylitis at baseline had complete resolution; approximately 80% had at least 70% DSS improvement</a:t>
            </a:r>
          </a:p>
        </p:txBody>
      </p:sp>
      <p:graphicFrame>
        <p:nvGraphicFramePr>
          <p:cNvPr id="2" name="Content Placeholder 7">
            <a:extLst>
              <a:ext uri="{FF2B5EF4-FFF2-40B4-BE49-F238E27FC236}">
                <a16:creationId xmlns:a16="http://schemas.microsoft.com/office/drawing/2014/main" id="{E47753B7-FB96-3993-23D5-5976A06426ED}"/>
              </a:ext>
            </a:extLst>
          </p:cNvPr>
          <p:cNvGraphicFramePr>
            <a:graphicFrameLocks/>
          </p:cNvGraphicFramePr>
          <p:nvPr>
            <p:extLst>
              <p:ext uri="{D42A27DB-BD31-4B8C-83A1-F6EECF244321}">
                <p14:modId xmlns:p14="http://schemas.microsoft.com/office/powerpoint/2010/main" val="3815979419"/>
              </p:ext>
            </p:extLst>
          </p:nvPr>
        </p:nvGraphicFramePr>
        <p:xfrm>
          <a:off x="6204592" y="1786814"/>
          <a:ext cx="5220000" cy="3546969"/>
        </p:xfrm>
        <a:graphic>
          <a:graphicData uri="http://schemas.openxmlformats.org/drawingml/2006/chart">
            <c:chart xmlns:c="http://schemas.openxmlformats.org/drawingml/2006/chart" xmlns:r="http://schemas.openxmlformats.org/officeDocument/2006/relationships" r:id="rId2"/>
          </a:graphicData>
        </a:graphic>
      </p:graphicFrame>
      <p:pic>
        <p:nvPicPr>
          <p:cNvPr id="46" name="Picture 45">
            <a:extLst>
              <a:ext uri="{FF2B5EF4-FFF2-40B4-BE49-F238E27FC236}">
                <a16:creationId xmlns:a16="http://schemas.microsoft.com/office/drawing/2014/main" id="{EAD8DEED-F4CD-640B-07A6-7846EFEE8BFF}"/>
              </a:ext>
            </a:extLst>
          </p:cNvPr>
          <p:cNvPicPr>
            <a:picLocks noChangeAspect="1"/>
          </p:cNvPicPr>
          <p:nvPr/>
        </p:nvPicPr>
        <p:blipFill>
          <a:blip r:embed="rId3"/>
          <a:stretch>
            <a:fillRect/>
          </a:stretch>
        </p:blipFill>
        <p:spPr>
          <a:xfrm>
            <a:off x="767408" y="3328984"/>
            <a:ext cx="5162133" cy="1819467"/>
          </a:xfrm>
          <a:prstGeom prst="rect">
            <a:avLst/>
          </a:prstGeom>
        </p:spPr>
      </p:pic>
      <p:grpSp>
        <p:nvGrpSpPr>
          <p:cNvPr id="13" name="Group 12">
            <a:extLst>
              <a:ext uri="{FF2B5EF4-FFF2-40B4-BE49-F238E27FC236}">
                <a16:creationId xmlns:a16="http://schemas.microsoft.com/office/drawing/2014/main" id="{08CEB07E-CDC4-4004-1169-58E4F8857ACB}"/>
              </a:ext>
            </a:extLst>
          </p:cNvPr>
          <p:cNvGrpSpPr/>
          <p:nvPr/>
        </p:nvGrpSpPr>
        <p:grpSpPr>
          <a:xfrm>
            <a:off x="10613204" y="-1"/>
            <a:ext cx="1578796" cy="1201641"/>
            <a:chOff x="10613204" y="-1"/>
            <a:chExt cx="1578796" cy="1201641"/>
          </a:xfrm>
        </p:grpSpPr>
        <p:sp>
          <p:nvSpPr>
            <p:cNvPr id="14" name="Right Triangle 13">
              <a:extLst>
                <a:ext uri="{FF2B5EF4-FFF2-40B4-BE49-F238E27FC236}">
                  <a16:creationId xmlns:a16="http://schemas.microsoft.com/office/drawing/2014/main" id="{21760C40-B3CD-501E-CF35-091CC745F185}"/>
                </a:ext>
              </a:extLst>
            </p:cNvPr>
            <p:cNvSpPr/>
            <p:nvPr/>
          </p:nvSpPr>
          <p:spPr>
            <a:xfrm flipH="1" flipV="1">
              <a:off x="10613204" y="-1"/>
              <a:ext cx="1578796" cy="1201641"/>
            </a:xfrm>
            <a:prstGeom prst="rtTriangle">
              <a:avLst/>
            </a:prstGeom>
            <a:solidFill>
              <a:schemeClr val="tx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5B4D94"/>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C4A9D2E4-1F84-E7D6-DBAB-8BE4C2BCAA40}"/>
                </a:ext>
              </a:extLst>
            </p:cNvPr>
            <p:cNvSpPr txBox="1"/>
            <p:nvPr/>
          </p:nvSpPr>
          <p:spPr>
            <a:xfrm>
              <a:off x="10931703" y="24280"/>
              <a:ext cx="126029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a:ea typeface="+mn-ea"/>
                  <a:cs typeface="+mn-cs"/>
                </a:rPr>
                <a:t>Full slide deck available!</a:t>
              </a:r>
            </a:p>
          </p:txBody>
        </p:sp>
      </p:grpSp>
    </p:spTree>
    <p:extLst>
      <p:ext uri="{BB962C8B-B14F-4D97-AF65-F5344CB8AC3E}">
        <p14:creationId xmlns:p14="http://schemas.microsoft.com/office/powerpoint/2010/main" val="96162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825A96-D469-7FD8-3B89-4B618A2C033B}"/>
              </a:ext>
            </a:extLst>
          </p:cNvPr>
          <p:cNvSpPr>
            <a:spLocks noGrp="1"/>
          </p:cNvSpPr>
          <p:nvPr>
            <p:ph type="title"/>
          </p:nvPr>
        </p:nvSpPr>
        <p:spPr/>
        <p:txBody>
          <a:bodyPr>
            <a:normAutofit fontScale="90000"/>
          </a:bodyPr>
          <a:lstStyle/>
          <a:p>
            <a:r>
              <a:rPr lang="en-GB" dirty="0"/>
              <a:t>Association Between Biological Immunotherapy for Psoriasis and Time to Incident Inflammatory Arthritis: A Retrospective Cohort Study</a:t>
            </a:r>
            <a:br>
              <a:rPr lang="en-GB" dirty="0"/>
            </a:br>
            <a:r>
              <a:rPr lang="en-GB" sz="2200" b="0" i="1" dirty="0"/>
              <a:t>Singla, et al.</a:t>
            </a:r>
            <a:endParaRPr lang="en-GB" b="0" i="1" dirty="0"/>
          </a:p>
        </p:txBody>
      </p:sp>
      <p:sp>
        <p:nvSpPr>
          <p:cNvPr id="5" name="Content Placeholder 4">
            <a:extLst>
              <a:ext uri="{FF2B5EF4-FFF2-40B4-BE49-F238E27FC236}">
                <a16:creationId xmlns:a16="http://schemas.microsoft.com/office/drawing/2014/main" id="{A3AB3CFD-EA8D-0DA8-4B97-49AD7C5A4440}"/>
              </a:ext>
            </a:extLst>
          </p:cNvPr>
          <p:cNvSpPr>
            <a:spLocks noGrp="1"/>
          </p:cNvSpPr>
          <p:nvPr>
            <p:ph sz="quarter" idx="12"/>
          </p:nvPr>
        </p:nvSpPr>
        <p:spPr>
          <a:xfrm>
            <a:off x="696000" y="5492793"/>
            <a:ext cx="10800000" cy="492082"/>
          </a:xfrm>
        </p:spPr>
        <p:txBody>
          <a:bodyPr>
            <a:normAutofit fontScale="92500"/>
          </a:bodyPr>
          <a:lstStyle/>
          <a:p>
            <a:r>
              <a:rPr lang="en-GB" dirty="0" err="1"/>
              <a:t>PsO</a:t>
            </a:r>
            <a:r>
              <a:rPr lang="en-GB" dirty="0"/>
              <a:t> patients treated with IL-12/23i had a reduced risk of progression to PsA compared to patients treated with </a:t>
            </a:r>
            <a:r>
              <a:rPr lang="en-GB" dirty="0" err="1"/>
              <a:t>TNFi</a:t>
            </a:r>
            <a:endParaRPr lang="en-GB" dirty="0"/>
          </a:p>
        </p:txBody>
      </p:sp>
      <p:sp>
        <p:nvSpPr>
          <p:cNvPr id="6" name="Text Placeholder 5">
            <a:extLst>
              <a:ext uri="{FF2B5EF4-FFF2-40B4-BE49-F238E27FC236}">
                <a16:creationId xmlns:a16="http://schemas.microsoft.com/office/drawing/2014/main" id="{C05ABEF4-9202-8978-0369-93C17D1F6DAA}"/>
              </a:ext>
            </a:extLst>
          </p:cNvPr>
          <p:cNvSpPr>
            <a:spLocks noGrp="1"/>
          </p:cNvSpPr>
          <p:nvPr>
            <p:ph type="body" sz="quarter" idx="13"/>
          </p:nvPr>
        </p:nvSpPr>
        <p:spPr/>
        <p:txBody>
          <a:bodyPr>
            <a:normAutofit/>
          </a:bodyPr>
          <a:lstStyle/>
          <a:p>
            <a:r>
              <a:rPr lang="en-GB" dirty="0"/>
              <a:t>There is a need to identify strategies for preventing progression from </a:t>
            </a:r>
            <a:r>
              <a:rPr lang="en-GB" dirty="0" err="1"/>
              <a:t>PsO</a:t>
            </a:r>
            <a:r>
              <a:rPr lang="en-GB" dirty="0"/>
              <a:t> to PsA, of which </a:t>
            </a:r>
            <a:r>
              <a:rPr lang="en-GB" dirty="0" err="1"/>
              <a:t>bDMARDs</a:t>
            </a:r>
            <a:r>
              <a:rPr lang="en-GB" dirty="0"/>
              <a:t> are of interest</a:t>
            </a:r>
          </a:p>
          <a:p>
            <a:r>
              <a:rPr lang="en-GB" dirty="0"/>
              <a:t>This retrospective cohort study compared the risk of </a:t>
            </a:r>
            <a:r>
              <a:rPr lang="en-GB" dirty="0" err="1"/>
              <a:t>PsO</a:t>
            </a:r>
            <a:r>
              <a:rPr lang="en-GB" dirty="0"/>
              <a:t> patients developing inflammatory arthritis, including PsA</a:t>
            </a:r>
          </a:p>
        </p:txBody>
      </p:sp>
      <p:sp>
        <p:nvSpPr>
          <p:cNvPr id="3" name="Footer Placeholder 2">
            <a:extLst>
              <a:ext uri="{FF2B5EF4-FFF2-40B4-BE49-F238E27FC236}">
                <a16:creationId xmlns:a16="http://schemas.microsoft.com/office/drawing/2014/main" id="{69BF7C60-F15B-4DCB-9191-2FFA87C193C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30000" dirty="0">
                <a:solidFill>
                  <a:srgbClr val="000000"/>
                </a:solidFill>
                <a:latin typeface="Calibri" panose="020F0502020204030204"/>
              </a:rPr>
              <a:t>†</a:t>
            </a:r>
            <a:r>
              <a:rPr lang="en-GB" dirty="0">
                <a:solidFill>
                  <a:srgbClr val="000000"/>
                </a:solidFill>
                <a:latin typeface="Calibri" panose="020F0502020204030204"/>
              </a:rPr>
              <a:t>infliximab, adalimumab, etanercept, golimumab, certolizumab pegol, guselkumab, risankizumab, tildrakizumab, ustekinumab, secukinumab, ixekizumab, or brodalumab.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30000" dirty="0">
                <a:solidFill>
                  <a:srgbClr val="000000"/>
                </a:solidFill>
                <a:latin typeface="Calibri" panose="020F0502020204030204"/>
              </a:rPr>
              <a:t>*</a:t>
            </a:r>
            <a:r>
              <a:rPr lang="en-GB" i="1" dirty="0">
                <a:solidFill>
                  <a:srgbClr val="000000"/>
                </a:solidFill>
                <a:latin typeface="Calibri" panose="020F0502020204030204"/>
              </a:rPr>
              <a:t>p</a:t>
            </a:r>
            <a:r>
              <a:rPr lang="en-GB" dirty="0">
                <a:solidFill>
                  <a:srgbClr val="000000"/>
                </a:solidFill>
                <a:latin typeface="Calibri" panose="020F0502020204030204"/>
              </a:rPr>
              <a:t>&lt;0.05 of 95% CI</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latin typeface="Calibri" panose="020F0502020204030204"/>
              </a:rPr>
              <a:t>S</a:t>
            </a:r>
            <a:r>
              <a:rPr kumimoji="0" lang="en-GB" sz="1000" b="0" i="0" u="none" strike="noStrike" kern="1200" cap="none" spc="0" normalizeH="0" baseline="0" noProof="0" dirty="0" err="1">
                <a:ln>
                  <a:noFill/>
                </a:ln>
                <a:solidFill>
                  <a:srgbClr val="000000"/>
                </a:solidFill>
                <a:effectLst/>
                <a:uLnTx/>
                <a:uFillTx/>
                <a:latin typeface="Calibri" panose="020F0502020204030204"/>
                <a:ea typeface="+mn-ea"/>
                <a:cs typeface="+mn-cs"/>
              </a:rPr>
              <a:t>ingla</a:t>
            </a:r>
            <a:r>
              <a:rPr kumimoji="0" lang="en-GB" sz="1000" b="0" i="0" u="none" strike="noStrike" kern="1200" cap="none" spc="0" normalizeH="0" baseline="0" noProof="0" dirty="0">
                <a:ln>
                  <a:noFill/>
                </a:ln>
                <a:solidFill>
                  <a:srgbClr val="000000"/>
                </a:solidFill>
                <a:effectLst/>
                <a:uLnTx/>
                <a:uFillTx/>
                <a:latin typeface="Calibri" panose="020F0502020204030204"/>
                <a:ea typeface="+mn-ea"/>
                <a:cs typeface="+mn-cs"/>
              </a:rPr>
              <a:t> S, et al. Lancet </a:t>
            </a:r>
            <a:r>
              <a:rPr kumimoji="0" lang="en-GB" sz="1000" b="0" i="0" u="none" strike="noStrike" kern="1200" cap="none" spc="0" normalizeH="0" baseline="0" noProof="0" dirty="0" err="1">
                <a:ln>
                  <a:noFill/>
                </a:ln>
                <a:solidFill>
                  <a:srgbClr val="000000"/>
                </a:solidFill>
                <a:effectLst/>
                <a:uLnTx/>
                <a:uFillTx/>
                <a:latin typeface="Calibri" panose="020F0502020204030204"/>
                <a:ea typeface="+mn-ea"/>
                <a:cs typeface="+mn-cs"/>
              </a:rPr>
              <a:t>Rheumatol</a:t>
            </a:r>
            <a:r>
              <a:rPr kumimoji="0" lang="en-GB" sz="1000" b="0" i="0" u="none" strike="noStrike" kern="1200" cap="none" spc="0" normalizeH="0" baseline="0" noProof="0" dirty="0">
                <a:ln>
                  <a:noFill/>
                </a:ln>
                <a:solidFill>
                  <a:srgbClr val="000000"/>
                </a:solidFill>
                <a:effectLst/>
                <a:uLnTx/>
                <a:uFillTx/>
                <a:latin typeface="Calibri" panose="020F0502020204030204"/>
                <a:ea typeface="+mn-ea"/>
                <a:cs typeface="+mn-cs"/>
              </a:rPr>
              <a:t> 2023;5:200–07.</a:t>
            </a:r>
          </a:p>
        </p:txBody>
      </p:sp>
      <p:graphicFrame>
        <p:nvGraphicFramePr>
          <p:cNvPr id="2" name="Chart 1">
            <a:extLst>
              <a:ext uri="{FF2B5EF4-FFF2-40B4-BE49-F238E27FC236}">
                <a16:creationId xmlns:a16="http://schemas.microsoft.com/office/drawing/2014/main" id="{475FC85E-93A2-248C-241B-444E22B2A6BA}"/>
              </a:ext>
            </a:extLst>
          </p:cNvPr>
          <p:cNvGraphicFramePr/>
          <p:nvPr>
            <p:extLst>
              <p:ext uri="{D42A27DB-BD31-4B8C-83A1-F6EECF244321}">
                <p14:modId xmlns:p14="http://schemas.microsoft.com/office/powerpoint/2010/main" val="226128690"/>
              </p:ext>
            </p:extLst>
          </p:nvPr>
        </p:nvGraphicFramePr>
        <p:xfrm>
          <a:off x="6096000" y="1918067"/>
          <a:ext cx="5227819" cy="3498249"/>
        </p:xfrm>
        <a:graphic>
          <a:graphicData uri="http://schemas.openxmlformats.org/drawingml/2006/chart">
            <c:chart xmlns:c="http://schemas.openxmlformats.org/drawingml/2006/chart" xmlns:r="http://schemas.openxmlformats.org/officeDocument/2006/relationships" r:id="rId2"/>
          </a:graphicData>
        </a:graphic>
      </p:graphicFrame>
      <p:sp>
        <p:nvSpPr>
          <p:cNvPr id="33" name="TextBox 32">
            <a:extLst>
              <a:ext uri="{FF2B5EF4-FFF2-40B4-BE49-F238E27FC236}">
                <a16:creationId xmlns:a16="http://schemas.microsoft.com/office/drawing/2014/main" id="{20561479-A45A-EAEA-1A71-DDF0B9B4D134}"/>
              </a:ext>
            </a:extLst>
          </p:cNvPr>
          <p:cNvSpPr txBox="1"/>
          <p:nvPr/>
        </p:nvSpPr>
        <p:spPr>
          <a:xfrm>
            <a:off x="6999242" y="3244334"/>
            <a:ext cx="201336" cy="276999"/>
          </a:xfrm>
          <a:prstGeom prst="rect">
            <a:avLst/>
          </a:prstGeom>
          <a:noFill/>
        </p:spPr>
        <p:txBody>
          <a:bodyPr wrap="square" rtlCol="0">
            <a:spAutoFit/>
          </a:bodyPr>
          <a:lstStyle/>
          <a:p>
            <a:pPr algn="ctr"/>
            <a:r>
              <a:rPr lang="en-GB" baseline="30000" dirty="0"/>
              <a:t>*</a:t>
            </a:r>
          </a:p>
        </p:txBody>
      </p:sp>
      <p:grpSp>
        <p:nvGrpSpPr>
          <p:cNvPr id="8" name="Group 7">
            <a:extLst>
              <a:ext uri="{FF2B5EF4-FFF2-40B4-BE49-F238E27FC236}">
                <a16:creationId xmlns:a16="http://schemas.microsoft.com/office/drawing/2014/main" id="{5E986DD8-172C-AE8E-8DD6-F1AF71AD28B3}"/>
              </a:ext>
            </a:extLst>
          </p:cNvPr>
          <p:cNvGrpSpPr/>
          <p:nvPr/>
        </p:nvGrpSpPr>
        <p:grpSpPr>
          <a:xfrm>
            <a:off x="10613204" y="-1"/>
            <a:ext cx="1578796" cy="1201641"/>
            <a:chOff x="10613204" y="-1"/>
            <a:chExt cx="1578796" cy="1201641"/>
          </a:xfrm>
        </p:grpSpPr>
        <p:sp>
          <p:nvSpPr>
            <p:cNvPr id="9" name="Right Triangle 8">
              <a:extLst>
                <a:ext uri="{FF2B5EF4-FFF2-40B4-BE49-F238E27FC236}">
                  <a16:creationId xmlns:a16="http://schemas.microsoft.com/office/drawing/2014/main" id="{521FADBC-D248-C200-F156-84B0DF4A515D}"/>
                </a:ext>
              </a:extLst>
            </p:cNvPr>
            <p:cNvSpPr/>
            <p:nvPr/>
          </p:nvSpPr>
          <p:spPr>
            <a:xfrm flipH="1" flipV="1">
              <a:off x="10613204" y="-1"/>
              <a:ext cx="1578796" cy="1201641"/>
            </a:xfrm>
            <a:prstGeom prst="rtTriangle">
              <a:avLst/>
            </a:prstGeom>
            <a:solidFill>
              <a:schemeClr val="tx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5B4D94"/>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F5BFF1D-2041-EF60-FCF1-7FEA2458363E}"/>
                </a:ext>
              </a:extLst>
            </p:cNvPr>
            <p:cNvSpPr txBox="1"/>
            <p:nvPr/>
          </p:nvSpPr>
          <p:spPr>
            <a:xfrm>
              <a:off x="10931703" y="24280"/>
              <a:ext cx="126029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a:ea typeface="+mn-ea"/>
                  <a:cs typeface="+mn-cs"/>
                </a:rPr>
                <a:t>Full slide deck available!</a:t>
              </a:r>
            </a:p>
          </p:txBody>
        </p:sp>
      </p:grpSp>
      <p:grpSp>
        <p:nvGrpSpPr>
          <p:cNvPr id="11" name="Group 10">
            <a:extLst>
              <a:ext uri="{FF2B5EF4-FFF2-40B4-BE49-F238E27FC236}">
                <a16:creationId xmlns:a16="http://schemas.microsoft.com/office/drawing/2014/main" id="{AA4BB956-C753-2951-ADC5-ED5EADE2237B}"/>
              </a:ext>
            </a:extLst>
          </p:cNvPr>
          <p:cNvGrpSpPr/>
          <p:nvPr/>
        </p:nvGrpSpPr>
        <p:grpSpPr>
          <a:xfrm>
            <a:off x="903673" y="3521332"/>
            <a:ext cx="4899968" cy="1750463"/>
            <a:chOff x="903673" y="1930400"/>
            <a:chExt cx="10452182" cy="3392343"/>
          </a:xfrm>
        </p:grpSpPr>
        <p:sp>
          <p:nvSpPr>
            <p:cNvPr id="12" name="Rectangle 11">
              <a:extLst>
                <a:ext uri="{FF2B5EF4-FFF2-40B4-BE49-F238E27FC236}">
                  <a16:creationId xmlns:a16="http://schemas.microsoft.com/office/drawing/2014/main" id="{46528DC2-3D11-63AB-B389-1945731B6010}"/>
                </a:ext>
              </a:extLst>
            </p:cNvPr>
            <p:cNvSpPr/>
            <p:nvPr/>
          </p:nvSpPr>
          <p:spPr>
            <a:xfrm>
              <a:off x="4689764" y="1930400"/>
              <a:ext cx="2880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a:t>15501</a:t>
              </a:r>
              <a:r>
                <a:rPr lang="en-GB" sz="1050" dirty="0"/>
                <a:t> adult patients included in the primary analysis</a:t>
              </a:r>
            </a:p>
          </p:txBody>
        </p:sp>
        <p:sp>
          <p:nvSpPr>
            <p:cNvPr id="13" name="Rectangle 12">
              <a:extLst>
                <a:ext uri="{FF2B5EF4-FFF2-40B4-BE49-F238E27FC236}">
                  <a16:creationId xmlns:a16="http://schemas.microsoft.com/office/drawing/2014/main" id="{CD6D93D1-3642-A6AC-1EE5-3383EFC3C0B2}"/>
                </a:ext>
              </a:extLst>
            </p:cNvPr>
            <p:cNvSpPr/>
            <p:nvPr/>
          </p:nvSpPr>
          <p:spPr>
            <a:xfrm>
              <a:off x="8475855" y="1930400"/>
              <a:ext cx="2880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Primary outcome</a:t>
              </a:r>
            </a:p>
            <a:p>
              <a:pPr algn="ctr"/>
              <a:endParaRPr lang="en-GB" sz="1050" dirty="0"/>
            </a:p>
          </p:txBody>
        </p:sp>
        <p:sp>
          <p:nvSpPr>
            <p:cNvPr id="14" name="Rectangle 13">
              <a:extLst>
                <a:ext uri="{FF2B5EF4-FFF2-40B4-BE49-F238E27FC236}">
                  <a16:creationId xmlns:a16="http://schemas.microsoft.com/office/drawing/2014/main" id="{9D0CD530-DBEC-393A-C3C3-968CDB7A4668}"/>
                </a:ext>
              </a:extLst>
            </p:cNvPr>
            <p:cNvSpPr/>
            <p:nvPr/>
          </p:nvSpPr>
          <p:spPr>
            <a:xfrm>
              <a:off x="8475855" y="2862970"/>
              <a:ext cx="2880000" cy="2459773"/>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en-GB" sz="1050" dirty="0"/>
                <a:t>Time to incident </a:t>
              </a:r>
            </a:p>
            <a:p>
              <a:pPr algn="ctr"/>
              <a:r>
                <a:rPr lang="en-GB" sz="1050" dirty="0"/>
                <a:t>inflammatory arthritis</a:t>
              </a:r>
            </a:p>
            <a:p>
              <a:pPr algn="ctr"/>
              <a:r>
                <a:rPr lang="en-GB" sz="800" dirty="0"/>
                <a:t>(</a:t>
              </a:r>
              <a:r>
                <a:rPr lang="en-GB" sz="700" dirty="0"/>
                <a:t>First occurrence of any diagnostic code for inflammatory arthritis (PsA or other inflammatory arthritis)</a:t>
              </a:r>
              <a:r>
                <a:rPr lang="en-GB" sz="700" baseline="30000" dirty="0"/>
                <a:t> </a:t>
              </a:r>
              <a:r>
                <a:rPr lang="en-GB" sz="700" dirty="0"/>
                <a:t>starting 2 weeks after </a:t>
              </a:r>
            </a:p>
            <a:p>
              <a:pPr algn="ctr"/>
              <a:r>
                <a:rPr lang="en-GB" sz="700" dirty="0"/>
                <a:t>the index date)</a:t>
              </a:r>
            </a:p>
          </p:txBody>
        </p:sp>
        <p:sp>
          <p:nvSpPr>
            <p:cNvPr id="15" name="Rectangle 14">
              <a:extLst>
                <a:ext uri="{FF2B5EF4-FFF2-40B4-BE49-F238E27FC236}">
                  <a16:creationId xmlns:a16="http://schemas.microsoft.com/office/drawing/2014/main" id="{BB5A19AB-45FE-33A0-A50A-050E40FD4F28}"/>
                </a:ext>
              </a:extLst>
            </p:cNvPr>
            <p:cNvSpPr/>
            <p:nvPr/>
          </p:nvSpPr>
          <p:spPr>
            <a:xfrm>
              <a:off x="903673" y="1944660"/>
              <a:ext cx="2880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50" b="1" dirty="0"/>
                <a:t>57862</a:t>
              </a:r>
              <a:r>
                <a:rPr lang="en-GB" sz="1050" dirty="0"/>
                <a:t> patients </a:t>
              </a:r>
            </a:p>
            <a:p>
              <a:r>
                <a:rPr lang="en-GB" sz="1050" dirty="0"/>
                <a:t>with PsO</a:t>
              </a:r>
            </a:p>
          </p:txBody>
        </p:sp>
        <p:sp>
          <p:nvSpPr>
            <p:cNvPr id="16" name="Arrow: Right 15">
              <a:extLst>
                <a:ext uri="{FF2B5EF4-FFF2-40B4-BE49-F238E27FC236}">
                  <a16:creationId xmlns:a16="http://schemas.microsoft.com/office/drawing/2014/main" id="{8AD60F17-E732-0AB7-F7B0-FB95A0D8F8AC}"/>
                </a:ext>
              </a:extLst>
            </p:cNvPr>
            <p:cNvSpPr/>
            <p:nvPr/>
          </p:nvSpPr>
          <p:spPr>
            <a:xfrm>
              <a:off x="3848791" y="2199447"/>
              <a:ext cx="775855" cy="541905"/>
            </a:xfrm>
            <a:prstGeom prst="rightArrow">
              <a:avLst/>
            </a:prstGeom>
            <a:solidFill>
              <a:srgbClr val="C8AA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17" name="Arrow: Right 16">
              <a:extLst>
                <a:ext uri="{FF2B5EF4-FFF2-40B4-BE49-F238E27FC236}">
                  <a16:creationId xmlns:a16="http://schemas.microsoft.com/office/drawing/2014/main" id="{4117412C-E1A5-5AB7-59CB-E71668F91FEC}"/>
                </a:ext>
              </a:extLst>
            </p:cNvPr>
            <p:cNvSpPr/>
            <p:nvPr/>
          </p:nvSpPr>
          <p:spPr>
            <a:xfrm>
              <a:off x="7635301" y="2183108"/>
              <a:ext cx="775855" cy="541905"/>
            </a:xfrm>
            <a:prstGeom prst="rightArrow">
              <a:avLst/>
            </a:prstGeom>
            <a:solidFill>
              <a:srgbClr val="C8AA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18" name="Rectangle 17">
              <a:extLst>
                <a:ext uri="{FF2B5EF4-FFF2-40B4-BE49-F238E27FC236}">
                  <a16:creationId xmlns:a16="http://schemas.microsoft.com/office/drawing/2014/main" id="{ACA84539-BDEF-332A-96BE-2051DFD83FEE}"/>
                </a:ext>
              </a:extLst>
            </p:cNvPr>
            <p:cNvSpPr/>
            <p:nvPr/>
          </p:nvSpPr>
          <p:spPr>
            <a:xfrm>
              <a:off x="903673" y="2985686"/>
              <a:ext cx="2880000" cy="2337057"/>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it-IT" sz="1050" dirty="0"/>
                <a:t>Prescribed biologics</a:t>
              </a:r>
              <a:r>
                <a:rPr lang="it-IT" sz="1050" baseline="30000" dirty="0"/>
                <a:t>†</a:t>
              </a:r>
            </a:p>
            <a:p>
              <a:pPr algn="ctr"/>
              <a:r>
                <a:rPr lang="it-IT" sz="1050" dirty="0"/>
                <a:t>TNFi</a:t>
              </a:r>
            </a:p>
            <a:p>
              <a:pPr algn="ctr"/>
              <a:r>
                <a:rPr lang="it-IT" sz="1050" dirty="0"/>
                <a:t>IL-17i</a:t>
              </a:r>
            </a:p>
            <a:p>
              <a:pPr algn="ctr"/>
              <a:r>
                <a:rPr lang="it-IT" sz="1050" dirty="0"/>
                <a:t>IL-23i</a:t>
              </a:r>
            </a:p>
            <a:p>
              <a:pPr algn="ctr"/>
              <a:r>
                <a:rPr lang="it-IT" sz="1050" dirty="0"/>
                <a:t>IL-12/23i</a:t>
              </a:r>
            </a:p>
            <a:p>
              <a:pPr algn="ctr"/>
              <a:endParaRPr lang="en-GB" sz="1050" dirty="0"/>
            </a:p>
          </p:txBody>
        </p:sp>
      </p:grpSp>
    </p:spTree>
    <p:extLst>
      <p:ext uri="{BB962C8B-B14F-4D97-AF65-F5344CB8AC3E}">
        <p14:creationId xmlns:p14="http://schemas.microsoft.com/office/powerpoint/2010/main" val="4117644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0740D-668A-04EC-0379-02E5ED7B7894}"/>
              </a:ext>
            </a:extLst>
          </p:cNvPr>
          <p:cNvSpPr>
            <a:spLocks noGrp="1"/>
          </p:cNvSpPr>
          <p:nvPr>
            <p:ph type="title"/>
          </p:nvPr>
        </p:nvSpPr>
        <p:spPr/>
        <p:txBody>
          <a:bodyPr>
            <a:normAutofit fontScale="90000"/>
          </a:bodyPr>
          <a:lstStyle/>
          <a:p>
            <a:r>
              <a:rPr lang="en-GB" dirty="0"/>
              <a:t>Apremilast for Biologic‑naïve, Peripheral Psoriatic Arthritis, Including Patients with Early Disease: Results from the APROACH Observational Prospective Study</a:t>
            </a:r>
            <a:br>
              <a:rPr lang="en-GB" dirty="0"/>
            </a:br>
            <a:r>
              <a:rPr lang="en-GB" b="0" i="1" dirty="0" err="1"/>
              <a:t>Sfikakis</a:t>
            </a:r>
            <a:r>
              <a:rPr lang="en-GB" b="0" i="1" dirty="0"/>
              <a:t>, et al. </a:t>
            </a:r>
          </a:p>
        </p:txBody>
      </p:sp>
      <p:sp>
        <p:nvSpPr>
          <p:cNvPr id="11" name="Text Placeholder 10">
            <a:extLst>
              <a:ext uri="{FF2B5EF4-FFF2-40B4-BE49-F238E27FC236}">
                <a16:creationId xmlns:a16="http://schemas.microsoft.com/office/drawing/2014/main" id="{1ED56A34-ADAB-CCF7-1BAB-70BB4F29B0DD}"/>
              </a:ext>
            </a:extLst>
          </p:cNvPr>
          <p:cNvSpPr>
            <a:spLocks noGrp="1"/>
          </p:cNvSpPr>
          <p:nvPr>
            <p:ph type="body" sz="quarter" idx="13"/>
          </p:nvPr>
        </p:nvSpPr>
        <p:spPr/>
        <p:txBody>
          <a:bodyPr>
            <a:normAutofit lnSpcReduction="10000"/>
          </a:bodyPr>
          <a:lstStyle/>
          <a:p>
            <a:r>
              <a:rPr lang="en-GB" dirty="0"/>
              <a:t>Apremilast has demonstrated clinical efficacy accompanied by a favourable safety and tolerability profile in the product’s clinical trial program across a wide spectrum of PsA patient profiles</a:t>
            </a:r>
          </a:p>
          <a:p>
            <a:r>
              <a:rPr lang="en-GB" dirty="0"/>
              <a:t>The target of PsA therapy is achievement of remission or low disease activity according to composite indices</a:t>
            </a:r>
          </a:p>
          <a:p>
            <a:r>
              <a:rPr lang="en-GB" dirty="0"/>
              <a:t>The aim of this investigation was to evaluate the effect of apremilast in biologic-naïve patients with early peripheral PsA in routine care settings of Greece</a:t>
            </a:r>
          </a:p>
        </p:txBody>
      </p:sp>
      <p:sp>
        <p:nvSpPr>
          <p:cNvPr id="12" name="Text Placeholder 11">
            <a:extLst>
              <a:ext uri="{FF2B5EF4-FFF2-40B4-BE49-F238E27FC236}">
                <a16:creationId xmlns:a16="http://schemas.microsoft.com/office/drawing/2014/main" id="{FB2E55DD-CE48-3F2F-2440-49FED24F92C5}"/>
              </a:ext>
            </a:extLst>
          </p:cNvPr>
          <p:cNvSpPr>
            <a:spLocks noGrp="1"/>
          </p:cNvSpPr>
          <p:nvPr>
            <p:ph type="body" sz="quarter" idx="14"/>
          </p:nvPr>
        </p:nvSpPr>
        <p:spPr/>
        <p:txBody>
          <a:bodyPr>
            <a:normAutofit/>
          </a:bodyPr>
          <a:lstStyle/>
          <a:p>
            <a:r>
              <a:rPr lang="en-GB" dirty="0"/>
              <a:t>Apremilast was associated with rapid and sustained improvements in all aspects of psoriatic disease manifestations when initiated early in the patient journey</a:t>
            </a:r>
          </a:p>
          <a:p>
            <a:r>
              <a:rPr lang="en-GB" dirty="0"/>
              <a:t>Apremilast demonstrated high drug survival and a safety profile consistent with the product’s label</a:t>
            </a:r>
          </a:p>
        </p:txBody>
      </p:sp>
      <p:sp>
        <p:nvSpPr>
          <p:cNvPr id="6" name="Footer Placeholder 5">
            <a:extLst>
              <a:ext uri="{FF2B5EF4-FFF2-40B4-BE49-F238E27FC236}">
                <a16:creationId xmlns:a16="http://schemas.microsoft.com/office/drawing/2014/main" id="{936CFEA9-293C-D7E1-3F70-864C20072DDE}"/>
              </a:ext>
            </a:extLst>
          </p:cNvPr>
          <p:cNvSpPr>
            <a:spLocks noGrp="1"/>
          </p:cNvSpPr>
          <p:nvPr>
            <p:ph type="ftr" sz="quarter" idx="11"/>
          </p:nvPr>
        </p:nvSpPr>
        <p:spPr/>
        <p:txBody>
          <a:bodyPr/>
          <a:lstStyle/>
          <a:p>
            <a:r>
              <a:rPr lang="en-GB" dirty="0" err="1"/>
              <a:t>Sfikakis</a:t>
            </a:r>
            <a:r>
              <a:rPr lang="en-GB" dirty="0"/>
              <a:t>, et al. 2023 Rheumatol Int. </a:t>
            </a:r>
            <a:r>
              <a:rPr lang="en-GB" dirty="0" err="1"/>
              <a:t>doi</a:t>
            </a:r>
            <a:r>
              <a:rPr lang="en-GB" dirty="0"/>
              <a:t>: 10.1007/s00296-022-05269-z</a:t>
            </a:r>
          </a:p>
        </p:txBody>
      </p:sp>
      <p:sp>
        <p:nvSpPr>
          <p:cNvPr id="10" name="Text Placeholder 9">
            <a:extLst>
              <a:ext uri="{FF2B5EF4-FFF2-40B4-BE49-F238E27FC236}">
                <a16:creationId xmlns:a16="http://schemas.microsoft.com/office/drawing/2014/main" id="{5044F41E-8700-C7FA-19EC-1C682E6377BA}"/>
              </a:ext>
            </a:extLst>
          </p:cNvPr>
          <p:cNvSpPr>
            <a:spLocks noGrp="1"/>
          </p:cNvSpPr>
          <p:nvPr>
            <p:ph type="body" sz="quarter" idx="12"/>
          </p:nvPr>
        </p:nvSpPr>
        <p:spPr/>
        <p:txBody>
          <a:bodyPr>
            <a:normAutofit fontScale="92500" lnSpcReduction="10000"/>
          </a:bodyPr>
          <a:lstStyle/>
          <a:p>
            <a:r>
              <a:rPr lang="en-GB" dirty="0"/>
              <a:t>Apremilast was associated with rapid and sustained improvements in all aspects of psoriatic disease manifestations when initiated early in the patient journey</a:t>
            </a:r>
          </a:p>
        </p:txBody>
      </p:sp>
      <p:graphicFrame>
        <p:nvGraphicFramePr>
          <p:cNvPr id="5" name="Chart 4">
            <a:extLst>
              <a:ext uri="{FF2B5EF4-FFF2-40B4-BE49-F238E27FC236}">
                <a16:creationId xmlns:a16="http://schemas.microsoft.com/office/drawing/2014/main" id="{AA1D6FED-1E58-0C27-A145-F5A3BBFB0B57}"/>
              </a:ext>
            </a:extLst>
          </p:cNvPr>
          <p:cNvGraphicFramePr/>
          <p:nvPr/>
        </p:nvGraphicFramePr>
        <p:xfrm>
          <a:off x="6096000" y="1630565"/>
          <a:ext cx="5408496" cy="3870647"/>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0AD91E7A-CEEC-7077-D3C3-D165D6402E28}"/>
              </a:ext>
            </a:extLst>
          </p:cNvPr>
          <p:cNvSpPr/>
          <p:nvPr/>
        </p:nvSpPr>
        <p:spPr>
          <a:xfrm>
            <a:off x="9972675" y="5068888"/>
            <a:ext cx="1455621" cy="3587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N=116</a:t>
            </a:r>
          </a:p>
        </p:txBody>
      </p:sp>
    </p:spTree>
    <p:extLst>
      <p:ext uri="{BB962C8B-B14F-4D97-AF65-F5344CB8AC3E}">
        <p14:creationId xmlns:p14="http://schemas.microsoft.com/office/powerpoint/2010/main" val="4255633844"/>
      </p:ext>
    </p:extLst>
  </p:cSld>
  <p:clrMapOvr>
    <a:masterClrMapping/>
  </p:clrMapOvr>
</p:sld>
</file>

<file path=ppt/theme/theme1.xml><?xml version="1.0" encoding="utf-8"?>
<a:theme xmlns:a="http://schemas.openxmlformats.org/drawingml/2006/main" name="1_Office Theme">
  <a:themeElements>
    <a:clrScheme name="Custom 1">
      <a:dk1>
        <a:srgbClr val="5B4D94"/>
      </a:dk1>
      <a:lt1>
        <a:sysClr val="window" lastClr="FFFFFF"/>
      </a:lt1>
      <a:dk2>
        <a:srgbClr val="0F243E"/>
      </a:dk2>
      <a:lt2>
        <a:srgbClr val="FFFFFF"/>
      </a:lt2>
      <a:accent1>
        <a:srgbClr val="951272"/>
      </a:accent1>
      <a:accent2>
        <a:srgbClr val="4F5961"/>
      </a:accent2>
      <a:accent3>
        <a:srgbClr val="BEDBCC"/>
      </a:accent3>
      <a:accent4>
        <a:srgbClr val="800080"/>
      </a:accent4>
      <a:accent5>
        <a:srgbClr val="4BACC6"/>
      </a:accent5>
      <a:accent6>
        <a:srgbClr val="9BBB59"/>
      </a:accent6>
      <a:hlink>
        <a:srgbClr val="4F81BD"/>
      </a:hlink>
      <a:folHlink>
        <a:srgbClr val="4F81B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6920</TotalTime>
  <Words>1191</Words>
  <Application>Microsoft Office PowerPoint</Application>
  <PresentationFormat>Widescreen</PresentationFormat>
  <Paragraphs>89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Psoriatic Arthritis</vt:lpstr>
      <vt:lpstr>Multidomain Efficacy and Safety of Guselkumab Through 1 Year in Patients With Active Psoriatic Arthritis With  and Without Prior Tumor Necrosis Factor Inhibitor Experience: Analysis of the Phase 3, Randomized, Placebo-Controlled DISCOVER-1 Study Ritchlin, et al. </vt:lpstr>
      <vt:lpstr>Efficacy of Secukinumab on Dactylitis in Patients with Active Psoriatic Arthritis from the FUTURE 5 study Kirkham, et al. </vt:lpstr>
      <vt:lpstr>Sex Differences in the Efficacy, Safety and Persistence of Patients with Psoriatic Arthritis Treated with Tofacitinib: A Post Hoc Analysis of Phase 3 Trials and Long-Term Extension Eder L, et al. </vt:lpstr>
      <vt:lpstr>Guselkumab, a Selective Interleukin-23 p19 Subunit Inhibitor, Resolves Dactylitis in  Patients with Active Psoriatic Arthritis: Pooled Results Through Week 52 From Two Phase 3 Studies McGonagle, et al</vt:lpstr>
      <vt:lpstr>Association Between Biological Immunotherapy for Psoriasis and Time to Incident Inflammatory Arthritis: A Retrospective Cohort Study Singla, et al.</vt:lpstr>
      <vt:lpstr>Apremilast for Biologic‑naïve, Peripheral Psoriatic Arthritis, Including Patients with Early Disease: Results from the APROACH Observational Prospective Study Sfikakis, et 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Farrow</dc:creator>
  <cp:lastModifiedBy>Joe Sayle</cp:lastModifiedBy>
  <cp:revision>343</cp:revision>
  <dcterms:created xsi:type="dcterms:W3CDTF">2021-02-15T10:08:17Z</dcterms:created>
  <dcterms:modified xsi:type="dcterms:W3CDTF">2023-04-19T16:05:33Z</dcterms:modified>
</cp:coreProperties>
</file>